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8" r:id="rId2"/>
    <p:sldId id="431" r:id="rId3"/>
    <p:sldId id="293" r:id="rId4"/>
    <p:sldId id="347" r:id="rId5"/>
    <p:sldId id="348" r:id="rId6"/>
    <p:sldId id="289" r:id="rId7"/>
    <p:sldId id="305" r:id="rId8"/>
    <p:sldId id="287" r:id="rId9"/>
    <p:sldId id="336" r:id="rId10"/>
    <p:sldId id="408" r:id="rId11"/>
    <p:sldId id="326" r:id="rId12"/>
    <p:sldId id="332" r:id="rId13"/>
    <p:sldId id="337" r:id="rId14"/>
    <p:sldId id="432" r:id="rId15"/>
    <p:sldId id="433" r:id="rId16"/>
    <p:sldId id="351" r:id="rId17"/>
    <p:sldId id="353" r:id="rId18"/>
    <p:sldId id="354" r:id="rId19"/>
    <p:sldId id="355" r:id="rId20"/>
    <p:sldId id="356" r:id="rId21"/>
    <p:sldId id="357" r:id="rId22"/>
    <p:sldId id="361" r:id="rId23"/>
    <p:sldId id="388" r:id="rId24"/>
    <p:sldId id="392" r:id="rId25"/>
    <p:sldId id="362" r:id="rId26"/>
    <p:sldId id="409" r:id="rId27"/>
    <p:sldId id="377" r:id="rId28"/>
    <p:sldId id="410" r:id="rId29"/>
    <p:sldId id="411" r:id="rId30"/>
    <p:sldId id="363" r:id="rId31"/>
    <p:sldId id="406" r:id="rId32"/>
    <p:sldId id="379" r:id="rId33"/>
    <p:sldId id="423" r:id="rId34"/>
    <p:sldId id="426" r:id="rId35"/>
    <p:sldId id="427" r:id="rId36"/>
    <p:sldId id="414" r:id="rId37"/>
    <p:sldId id="418" r:id="rId38"/>
    <p:sldId id="428" r:id="rId39"/>
    <p:sldId id="429" r:id="rId40"/>
    <p:sldId id="367" r:id="rId41"/>
    <p:sldId id="370" r:id="rId42"/>
    <p:sldId id="371" r:id="rId43"/>
    <p:sldId id="372" r:id="rId44"/>
    <p:sldId id="373" r:id="rId45"/>
    <p:sldId id="430" r:id="rId4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garaffa" initials="r" lastIdx="1" clrIdx="0">
    <p:extLst>
      <p:ext uri="{19B8F6BF-5375-455C-9EA6-DF929625EA0E}">
        <p15:presenceInfo xmlns:p15="http://schemas.microsoft.com/office/powerpoint/2012/main" userId="rgaraf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7"/>
    <a:srgbClr val="F7931D"/>
    <a:srgbClr val="00A550"/>
    <a:srgbClr val="71BF43"/>
    <a:srgbClr val="FFDD00"/>
    <a:srgbClr val="FFF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42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Offshore%20Projects%20Brazil_projections_COPP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ana\Google%20Drive\!Cenergia\MILES,%20CD-Links%20e%20GEF%20aditivo\Produ&#231;&#227;o%20&#243;leo%20x%20pre&#231;o\Offshore%20Projects%20Brazi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eberle\Documents\Projects\Megaprojects\res\Overrun\Mega_Overrun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ana\Google%20Drive\!PNUMA\GEF%20Training%20-%20Mariana\Treinamento%202\Dados_R&#233;gis_2803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ana\Google%20Drive\!PNUMA\GEF%20Training%20-%20Mariana\Treinamento%202\Dados_R&#233;gis_2803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ana\Google%20Drive\!PNUMA\GEF%20Training%20-%20Mariana\Treinamento%202\Dados_R&#233;gis_2803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ana\Google%20Drive\!PNUMA\GEF%20Training%20-%20Mariana\Treinamento%202\Dados_R&#233;gis_280320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Mariana\Google%20Drive\!PNUMA\GEF%20Training%20-%20Mariana\Treinamento%202\Dados_R&#233;gis_2803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iana\Dropbox\!GEF\GEF%20-%20RESUMO\Planilha%20GEF%20E&amp;P%20-%20Energia%20e%20CCS_Final_corrigidaFev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12410413832982E-2"/>
          <c:y val="2.1476127800740451E-2"/>
          <c:w val="0.86203027315721825"/>
          <c:h val="0.87418496114773447"/>
        </c:manualLayout>
      </c:layout>
      <c:scatterChart>
        <c:scatterStyle val="lineMarker"/>
        <c:varyColors val="0"/>
        <c:ser>
          <c:idx val="0"/>
          <c:order val="0"/>
          <c:tx>
            <c:v>Oferta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'Curva Oferta'!$D$4:$D$261</c:f>
              <c:numCache>
                <c:formatCode>0</c:formatCode>
                <c:ptCount val="258"/>
                <c:pt idx="0" formatCode="General">
                  <c:v>0</c:v>
                </c:pt>
                <c:pt idx="1">
                  <c:v>1.8046137579300001E-2</c:v>
                </c:pt>
                <c:pt idx="2">
                  <c:v>1.8046137579300001E-2</c:v>
                </c:pt>
                <c:pt idx="3">
                  <c:v>2.8369831447649999E-2</c:v>
                </c:pt>
                <c:pt idx="4">
                  <c:v>2.8369831447649999E-2</c:v>
                </c:pt>
                <c:pt idx="5">
                  <c:v>4.22577852465E-2</c:v>
                </c:pt>
                <c:pt idx="6">
                  <c:v>4.22577852465E-2</c:v>
                </c:pt>
                <c:pt idx="7">
                  <c:v>2.5031059319839537</c:v>
                </c:pt>
                <c:pt idx="8">
                  <c:v>2.5031059319839537</c:v>
                </c:pt>
                <c:pt idx="9">
                  <c:v>2.5043135678761979</c:v>
                </c:pt>
                <c:pt idx="10">
                  <c:v>2.5043135678761979</c:v>
                </c:pt>
                <c:pt idx="11">
                  <c:v>2.5900756903002478</c:v>
                </c:pt>
                <c:pt idx="12">
                  <c:v>2.5900756903002478</c:v>
                </c:pt>
                <c:pt idx="13">
                  <c:v>2.5904970002602425</c:v>
                </c:pt>
                <c:pt idx="14">
                  <c:v>2.5904970002602425</c:v>
                </c:pt>
                <c:pt idx="15">
                  <c:v>2.6122138047527423</c:v>
                </c:pt>
                <c:pt idx="16">
                  <c:v>2.6122138047527423</c:v>
                </c:pt>
                <c:pt idx="17">
                  <c:v>3.0708913431027423</c:v>
                </c:pt>
                <c:pt idx="18">
                  <c:v>3.0708913431027423</c:v>
                </c:pt>
                <c:pt idx="19">
                  <c:v>3.1271309392912321</c:v>
                </c:pt>
                <c:pt idx="20">
                  <c:v>3.1271309392912321</c:v>
                </c:pt>
                <c:pt idx="21">
                  <c:v>3.1815703054967366</c:v>
                </c:pt>
                <c:pt idx="22">
                  <c:v>3.1815703054967366</c:v>
                </c:pt>
                <c:pt idx="23">
                  <c:v>5.6153960250159729</c:v>
                </c:pt>
                <c:pt idx="24">
                  <c:v>5.6153960250159729</c:v>
                </c:pt>
                <c:pt idx="25">
                  <c:v>7.3643605753241124</c:v>
                </c:pt>
                <c:pt idx="26">
                  <c:v>7.3643605753241124</c:v>
                </c:pt>
                <c:pt idx="27">
                  <c:v>7.8320424640815318</c:v>
                </c:pt>
                <c:pt idx="28">
                  <c:v>7.8320424640815318</c:v>
                </c:pt>
                <c:pt idx="29">
                  <c:v>7.8474886843921814</c:v>
                </c:pt>
                <c:pt idx="30">
                  <c:v>7.8474886843921814</c:v>
                </c:pt>
                <c:pt idx="31">
                  <c:v>8.1865415456158939</c:v>
                </c:pt>
                <c:pt idx="32">
                  <c:v>8.1865415456158939</c:v>
                </c:pt>
                <c:pt idx="33">
                  <c:v>8.1894640972929338</c:v>
                </c:pt>
                <c:pt idx="34">
                  <c:v>8.1894640972929338</c:v>
                </c:pt>
                <c:pt idx="35">
                  <c:v>8.1925096225211167</c:v>
                </c:pt>
                <c:pt idx="36">
                  <c:v>8.1925096225211167</c:v>
                </c:pt>
                <c:pt idx="37">
                  <c:v>9.8903556799033083</c:v>
                </c:pt>
                <c:pt idx="38">
                  <c:v>9.8903556799033083</c:v>
                </c:pt>
                <c:pt idx="39">
                  <c:v>9.9052575558644769</c:v>
                </c:pt>
                <c:pt idx="40">
                  <c:v>9.9052575558644769</c:v>
                </c:pt>
                <c:pt idx="41">
                  <c:v>10.096062223434371</c:v>
                </c:pt>
                <c:pt idx="42">
                  <c:v>10.096062223434371</c:v>
                </c:pt>
                <c:pt idx="43">
                  <c:v>10.475106801221902</c:v>
                </c:pt>
                <c:pt idx="44">
                  <c:v>10.475106801221902</c:v>
                </c:pt>
                <c:pt idx="45">
                  <c:v>12.354776070686135</c:v>
                </c:pt>
                <c:pt idx="46">
                  <c:v>12.354776070686135</c:v>
                </c:pt>
                <c:pt idx="47">
                  <c:v>12.374217545721489</c:v>
                </c:pt>
                <c:pt idx="48">
                  <c:v>12.374217545721489</c:v>
                </c:pt>
                <c:pt idx="49">
                  <c:v>12.743343103161157</c:v>
                </c:pt>
                <c:pt idx="50">
                  <c:v>12.743343103161157</c:v>
                </c:pt>
                <c:pt idx="51">
                  <c:v>16.538045151760407</c:v>
                </c:pt>
                <c:pt idx="52">
                  <c:v>16.538045151760407</c:v>
                </c:pt>
                <c:pt idx="53">
                  <c:v>16.857682824806162</c:v>
                </c:pt>
                <c:pt idx="54">
                  <c:v>16.857682824806162</c:v>
                </c:pt>
                <c:pt idx="55">
                  <c:v>16.871227215747833</c:v>
                </c:pt>
                <c:pt idx="56">
                  <c:v>16.871227215747833</c:v>
                </c:pt>
                <c:pt idx="57">
                  <c:v>21.977270465939736</c:v>
                </c:pt>
                <c:pt idx="58">
                  <c:v>21.977270465939736</c:v>
                </c:pt>
                <c:pt idx="59">
                  <c:v>22.219848313131191</c:v>
                </c:pt>
                <c:pt idx="60">
                  <c:v>22.219848313131191</c:v>
                </c:pt>
                <c:pt idx="61">
                  <c:v>30.890063570478944</c:v>
                </c:pt>
                <c:pt idx="62">
                  <c:v>30.890063570478944</c:v>
                </c:pt>
                <c:pt idx="63">
                  <c:v>31.078028719165445</c:v>
                </c:pt>
                <c:pt idx="64">
                  <c:v>31.078028719165445</c:v>
                </c:pt>
                <c:pt idx="65">
                  <c:v>31.588025539584727</c:v>
                </c:pt>
                <c:pt idx="66">
                  <c:v>31.588025539584727</c:v>
                </c:pt>
                <c:pt idx="67">
                  <c:v>35.954128774383712</c:v>
                </c:pt>
                <c:pt idx="68">
                  <c:v>35.954128774383712</c:v>
                </c:pt>
                <c:pt idx="69">
                  <c:v>36.089384314797861</c:v>
                </c:pt>
                <c:pt idx="70">
                  <c:v>36.089384314797861</c:v>
                </c:pt>
                <c:pt idx="71">
                  <c:v>37.162235400167972</c:v>
                </c:pt>
                <c:pt idx="72">
                  <c:v>37.162235400167972</c:v>
                </c:pt>
                <c:pt idx="73">
                  <c:v>37.20141618417113</c:v>
                </c:pt>
                <c:pt idx="74">
                  <c:v>37.20141618417113</c:v>
                </c:pt>
                <c:pt idx="75">
                  <c:v>38.157090098665037</c:v>
                </c:pt>
                <c:pt idx="76">
                  <c:v>38.157090098665037</c:v>
                </c:pt>
                <c:pt idx="77">
                  <c:v>38.16761700846974</c:v>
                </c:pt>
                <c:pt idx="78">
                  <c:v>38.16761700846974</c:v>
                </c:pt>
                <c:pt idx="79">
                  <c:v>39.346734229566316</c:v>
                </c:pt>
                <c:pt idx="80">
                  <c:v>39.346734229566316</c:v>
                </c:pt>
                <c:pt idx="81">
                  <c:v>40.605622608652162</c:v>
                </c:pt>
                <c:pt idx="82">
                  <c:v>40.605622608652162</c:v>
                </c:pt>
                <c:pt idx="83">
                  <c:v>40.664675996648661</c:v>
                </c:pt>
                <c:pt idx="84">
                  <c:v>40.664675996648661</c:v>
                </c:pt>
                <c:pt idx="85">
                  <c:v>41.062357644724898</c:v>
                </c:pt>
                <c:pt idx="86">
                  <c:v>41.062357644724898</c:v>
                </c:pt>
                <c:pt idx="87">
                  <c:v>41.39279048281967</c:v>
                </c:pt>
                <c:pt idx="88">
                  <c:v>41.39279048281967</c:v>
                </c:pt>
                <c:pt idx="89">
                  <c:v>41.530919182330045</c:v>
                </c:pt>
                <c:pt idx="90">
                  <c:v>41.530919182330045</c:v>
                </c:pt>
                <c:pt idx="91">
                  <c:v>42.183926253148265</c:v>
                </c:pt>
                <c:pt idx="92">
                  <c:v>42.183926253148265</c:v>
                </c:pt>
                <c:pt idx="93">
                  <c:v>42.741049977926842</c:v>
                </c:pt>
                <c:pt idx="94">
                  <c:v>42.741049977926842</c:v>
                </c:pt>
                <c:pt idx="95">
                  <c:v>42.982988957213699</c:v>
                </c:pt>
                <c:pt idx="96">
                  <c:v>42.982988957213699</c:v>
                </c:pt>
                <c:pt idx="97">
                  <c:v>43.163003423632027</c:v>
                </c:pt>
                <c:pt idx="98">
                  <c:v>43.163003423632027</c:v>
                </c:pt>
                <c:pt idx="99">
                  <c:v>43.372669486402934</c:v>
                </c:pt>
                <c:pt idx="100">
                  <c:v>43.372669486402934</c:v>
                </c:pt>
                <c:pt idx="101">
                  <c:v>43.664658155258699</c:v>
                </c:pt>
                <c:pt idx="102">
                  <c:v>43.664658155258699</c:v>
                </c:pt>
                <c:pt idx="103">
                  <c:v>43.754189716206184</c:v>
                </c:pt>
                <c:pt idx="104">
                  <c:v>43.754189716206184</c:v>
                </c:pt>
                <c:pt idx="105">
                  <c:v>44.131649044523293</c:v>
                </c:pt>
                <c:pt idx="106">
                  <c:v>44.131649044523293</c:v>
                </c:pt>
                <c:pt idx="107">
                  <c:v>45.718614280375405</c:v>
                </c:pt>
                <c:pt idx="108">
                  <c:v>45.718614280375405</c:v>
                </c:pt>
                <c:pt idx="109">
                  <c:v>45.812157428190872</c:v>
                </c:pt>
                <c:pt idx="110">
                  <c:v>45.812157428190872</c:v>
                </c:pt>
                <c:pt idx="111">
                  <c:v>45.916787874606776</c:v>
                </c:pt>
                <c:pt idx="112">
                  <c:v>45.916787874606776</c:v>
                </c:pt>
                <c:pt idx="113">
                  <c:v>45.953919323146778</c:v>
                </c:pt>
                <c:pt idx="114">
                  <c:v>45.953919323146778</c:v>
                </c:pt>
                <c:pt idx="115">
                  <c:v>46.667275293981234</c:v>
                </c:pt>
                <c:pt idx="116">
                  <c:v>46.667275293981234</c:v>
                </c:pt>
                <c:pt idx="117">
                  <c:v>46.990664253576767</c:v>
                </c:pt>
                <c:pt idx="118">
                  <c:v>46.990664253576767</c:v>
                </c:pt>
                <c:pt idx="119">
                  <c:v>46.992380818622166</c:v>
                </c:pt>
                <c:pt idx="120">
                  <c:v>46.992380818622166</c:v>
                </c:pt>
                <c:pt idx="121">
                  <c:v>47.501976616622699</c:v>
                </c:pt>
                <c:pt idx="122">
                  <c:v>47.501976616622699</c:v>
                </c:pt>
                <c:pt idx="123">
                  <c:v>48.310392425081282</c:v>
                </c:pt>
                <c:pt idx="124">
                  <c:v>48.310392425081282</c:v>
                </c:pt>
                <c:pt idx="125">
                  <c:v>48.31616621708158</c:v>
                </c:pt>
                <c:pt idx="126">
                  <c:v>48.31616621708158</c:v>
                </c:pt>
                <c:pt idx="127">
                  <c:v>48.477351350907092</c:v>
                </c:pt>
                <c:pt idx="128">
                  <c:v>48.477351350907092</c:v>
                </c:pt>
                <c:pt idx="129">
                  <c:v>48.770899718113405</c:v>
                </c:pt>
                <c:pt idx="130">
                  <c:v>48.770899718113405</c:v>
                </c:pt>
                <c:pt idx="131">
                  <c:v>48.782696276848405</c:v>
                </c:pt>
                <c:pt idx="132">
                  <c:v>48.782696276848405</c:v>
                </c:pt>
                <c:pt idx="133">
                  <c:v>49.014755258849128</c:v>
                </c:pt>
                <c:pt idx="134">
                  <c:v>49.014755258849128</c:v>
                </c:pt>
                <c:pt idx="135">
                  <c:v>49.372125843409634</c:v>
                </c:pt>
                <c:pt idx="136">
                  <c:v>49.372125843409634</c:v>
                </c:pt>
                <c:pt idx="137">
                  <c:v>49.44869702821093</c:v>
                </c:pt>
                <c:pt idx="138">
                  <c:v>49.44869702821093</c:v>
                </c:pt>
                <c:pt idx="139">
                  <c:v>49.75672631854038</c:v>
                </c:pt>
                <c:pt idx="140">
                  <c:v>49.75672631854038</c:v>
                </c:pt>
                <c:pt idx="141">
                  <c:v>49.958196711796411</c:v>
                </c:pt>
                <c:pt idx="142">
                  <c:v>49.958196711796411</c:v>
                </c:pt>
                <c:pt idx="143">
                  <c:v>50.646304511705083</c:v>
                </c:pt>
                <c:pt idx="144">
                  <c:v>50.646304511705083</c:v>
                </c:pt>
                <c:pt idx="145">
                  <c:v>50.7650864228602</c:v>
                </c:pt>
                <c:pt idx="146">
                  <c:v>50.7650864228602</c:v>
                </c:pt>
                <c:pt idx="147">
                  <c:v>51.063832225970671</c:v>
                </c:pt>
                <c:pt idx="148">
                  <c:v>51.063832225970671</c:v>
                </c:pt>
                <c:pt idx="149">
                  <c:v>51.083711934971952</c:v>
                </c:pt>
                <c:pt idx="150">
                  <c:v>51.083711934971952</c:v>
                </c:pt>
                <c:pt idx="151">
                  <c:v>51.836580691207551</c:v>
                </c:pt>
                <c:pt idx="152">
                  <c:v>51.836580691207551</c:v>
                </c:pt>
                <c:pt idx="153">
                  <c:v>52.012055366907454</c:v>
                </c:pt>
                <c:pt idx="154">
                  <c:v>52.012055366907454</c:v>
                </c:pt>
                <c:pt idx="155">
                  <c:v>52.26088703478532</c:v>
                </c:pt>
                <c:pt idx="156">
                  <c:v>52.26088703478532</c:v>
                </c:pt>
                <c:pt idx="157">
                  <c:v>52.624691306527851</c:v>
                </c:pt>
                <c:pt idx="158">
                  <c:v>52.624691306527851</c:v>
                </c:pt>
                <c:pt idx="159">
                  <c:v>52.887166238873682</c:v>
                </c:pt>
                <c:pt idx="160">
                  <c:v>52.887166238873682</c:v>
                </c:pt>
                <c:pt idx="161">
                  <c:v>53.085560130831873</c:v>
                </c:pt>
                <c:pt idx="162">
                  <c:v>53.085560130831873</c:v>
                </c:pt>
                <c:pt idx="163">
                  <c:v>53.4051546860412</c:v>
                </c:pt>
                <c:pt idx="164">
                  <c:v>53.4051546860412</c:v>
                </c:pt>
                <c:pt idx="165">
                  <c:v>53.416803156611202</c:v>
                </c:pt>
                <c:pt idx="166">
                  <c:v>53.416803156611202</c:v>
                </c:pt>
                <c:pt idx="167">
                  <c:v>53.876484430525664</c:v>
                </c:pt>
                <c:pt idx="168">
                  <c:v>53.876484430525664</c:v>
                </c:pt>
                <c:pt idx="169">
                  <c:v>53.951730934278935</c:v>
                </c:pt>
                <c:pt idx="170">
                  <c:v>53.951730934278935</c:v>
                </c:pt>
                <c:pt idx="171">
                  <c:v>54.053731761392136</c:v>
                </c:pt>
                <c:pt idx="172">
                  <c:v>54.053731761392136</c:v>
                </c:pt>
                <c:pt idx="173">
                  <c:v>54.45679394469164</c:v>
                </c:pt>
                <c:pt idx="174">
                  <c:v>54.45679394469164</c:v>
                </c:pt>
                <c:pt idx="175">
                  <c:v>54.637634068394803</c:v>
                </c:pt>
                <c:pt idx="176">
                  <c:v>54.637634068394803</c:v>
                </c:pt>
                <c:pt idx="177">
                  <c:v>54.668885493400005</c:v>
                </c:pt>
                <c:pt idx="178">
                  <c:v>54.668885493400005</c:v>
                </c:pt>
                <c:pt idx="179">
                  <c:v>54.794688576878166</c:v>
                </c:pt>
                <c:pt idx="180">
                  <c:v>54.794688576878166</c:v>
                </c:pt>
                <c:pt idx="181">
                  <c:v>54.865362541284732</c:v>
                </c:pt>
                <c:pt idx="182">
                  <c:v>54.865362541284732</c:v>
                </c:pt>
                <c:pt idx="183">
                  <c:v>54.950628682914648</c:v>
                </c:pt>
                <c:pt idx="184">
                  <c:v>54.950628682914648</c:v>
                </c:pt>
                <c:pt idx="185">
                  <c:v>55.006808795122318</c:v>
                </c:pt>
                <c:pt idx="186">
                  <c:v>55.006808795122318</c:v>
                </c:pt>
                <c:pt idx="187">
                  <c:v>55.623940710199768</c:v>
                </c:pt>
                <c:pt idx="188">
                  <c:v>55.623940710199768</c:v>
                </c:pt>
                <c:pt idx="189">
                  <c:v>55.754307584929926</c:v>
                </c:pt>
                <c:pt idx="190">
                  <c:v>55.754307584929926</c:v>
                </c:pt>
                <c:pt idx="191">
                  <c:v>55.845146879893342</c:v>
                </c:pt>
                <c:pt idx="192">
                  <c:v>55.845146879893342</c:v>
                </c:pt>
                <c:pt idx="193">
                  <c:v>56.06272089190859</c:v>
                </c:pt>
                <c:pt idx="194">
                  <c:v>56.06272089190859</c:v>
                </c:pt>
                <c:pt idx="195">
                  <c:v>56.506172288060974</c:v>
                </c:pt>
                <c:pt idx="196">
                  <c:v>56.506172288060974</c:v>
                </c:pt>
                <c:pt idx="197">
                  <c:v>56.61421427768385</c:v>
                </c:pt>
                <c:pt idx="198">
                  <c:v>56.61421427768385</c:v>
                </c:pt>
                <c:pt idx="199">
                  <c:v>56.894316691097501</c:v>
                </c:pt>
                <c:pt idx="200">
                  <c:v>56.894316691097501</c:v>
                </c:pt>
                <c:pt idx="201">
                  <c:v>57.184407458570874</c:v>
                </c:pt>
                <c:pt idx="202">
                  <c:v>57.184407458570874</c:v>
                </c:pt>
                <c:pt idx="203">
                  <c:v>57.501600500400087</c:v>
                </c:pt>
                <c:pt idx="204">
                  <c:v>57.501600500400087</c:v>
                </c:pt>
                <c:pt idx="205">
                  <c:v>57.505361206215625</c:v>
                </c:pt>
                <c:pt idx="206">
                  <c:v>57.505361206215625</c:v>
                </c:pt>
                <c:pt idx="207">
                  <c:v>57.805286691271014</c:v>
                </c:pt>
                <c:pt idx="208">
                  <c:v>57.805286691271014</c:v>
                </c:pt>
                <c:pt idx="209">
                  <c:v>58.07521470376971</c:v>
                </c:pt>
                <c:pt idx="210">
                  <c:v>58.07521470376971</c:v>
                </c:pt>
                <c:pt idx="211">
                  <c:v>58.517052144408204</c:v>
                </c:pt>
                <c:pt idx="212">
                  <c:v>58.517052144408204</c:v>
                </c:pt>
                <c:pt idx="213">
                  <c:v>58.768927620051095</c:v>
                </c:pt>
                <c:pt idx="214">
                  <c:v>58.768927620051095</c:v>
                </c:pt>
                <c:pt idx="215">
                  <c:v>58.972857886340819</c:v>
                </c:pt>
                <c:pt idx="216">
                  <c:v>58.972857886340819</c:v>
                </c:pt>
                <c:pt idx="217">
                  <c:v>59.014732532429143</c:v>
                </c:pt>
                <c:pt idx="218">
                  <c:v>59.014732532429143</c:v>
                </c:pt>
                <c:pt idx="219">
                  <c:v>59.086310584214033</c:v>
                </c:pt>
                <c:pt idx="220">
                  <c:v>59.086310584214033</c:v>
                </c:pt>
                <c:pt idx="221">
                  <c:v>59.208586571979616</c:v>
                </c:pt>
                <c:pt idx="222">
                  <c:v>59.208586571979616</c:v>
                </c:pt>
                <c:pt idx="223">
                  <c:v>59.251939161174491</c:v>
                </c:pt>
                <c:pt idx="224">
                  <c:v>59.251939161174491</c:v>
                </c:pt>
                <c:pt idx="225">
                  <c:v>59.523665422575839</c:v>
                </c:pt>
                <c:pt idx="226">
                  <c:v>59.523665422575839</c:v>
                </c:pt>
                <c:pt idx="227">
                  <c:v>59.843402543359026</c:v>
                </c:pt>
                <c:pt idx="228">
                  <c:v>59.843402543359026</c:v>
                </c:pt>
                <c:pt idx="229">
                  <c:v>60.104364278985621</c:v>
                </c:pt>
                <c:pt idx="230">
                  <c:v>60.104364278985621</c:v>
                </c:pt>
                <c:pt idx="231">
                  <c:v>60.253685991286737</c:v>
                </c:pt>
                <c:pt idx="232">
                  <c:v>60.253685991286737</c:v>
                </c:pt>
                <c:pt idx="233">
                  <c:v>60.763959324904953</c:v>
                </c:pt>
                <c:pt idx="234">
                  <c:v>60.763959324904953</c:v>
                </c:pt>
                <c:pt idx="235">
                  <c:v>60.925821309785221</c:v>
                </c:pt>
                <c:pt idx="236">
                  <c:v>60.925821309785221</c:v>
                </c:pt>
                <c:pt idx="237">
                  <c:v>61.648539920209615</c:v>
                </c:pt>
                <c:pt idx="238">
                  <c:v>61.648539920209615</c:v>
                </c:pt>
                <c:pt idx="239">
                  <c:v>61.648814381206257</c:v>
                </c:pt>
                <c:pt idx="240">
                  <c:v>61.648814381206257</c:v>
                </c:pt>
                <c:pt idx="241">
                  <c:v>61.649801056223382</c:v>
                </c:pt>
                <c:pt idx="242">
                  <c:v>61.649801056223382</c:v>
                </c:pt>
                <c:pt idx="243">
                  <c:v>61.652081056098382</c:v>
                </c:pt>
                <c:pt idx="244">
                  <c:v>61.652081056098382</c:v>
                </c:pt>
                <c:pt idx="245">
                  <c:v>62.031651664584075</c:v>
                </c:pt>
                <c:pt idx="246">
                  <c:v>62.031651664584075</c:v>
                </c:pt>
                <c:pt idx="247">
                  <c:v>62.03378363556692</c:v>
                </c:pt>
                <c:pt idx="248">
                  <c:v>62.03378363556692</c:v>
                </c:pt>
                <c:pt idx="249">
                  <c:v>62.034094035550893</c:v>
                </c:pt>
                <c:pt idx="250">
                  <c:v>62.034094035550893</c:v>
                </c:pt>
                <c:pt idx="251">
                  <c:v>62.046857064411121</c:v>
                </c:pt>
                <c:pt idx="252">
                  <c:v>62.046857064411121</c:v>
                </c:pt>
                <c:pt idx="253">
                  <c:v>62.058344593401664</c:v>
                </c:pt>
                <c:pt idx="254">
                  <c:v>62.058344593401664</c:v>
                </c:pt>
                <c:pt idx="255">
                  <c:v>62.058860676437178</c:v>
                </c:pt>
                <c:pt idx="256">
                  <c:v>62.058860676437178</c:v>
                </c:pt>
                <c:pt idx="257">
                  <c:v>62.059599577075495</c:v>
                </c:pt>
              </c:numCache>
            </c:numRef>
          </c:xVal>
          <c:yVal>
            <c:numRef>
              <c:f>'Curva Oferta'!$E$4:$E$261</c:f>
              <c:numCache>
                <c:formatCode>0</c:formatCode>
                <c:ptCount val="258"/>
                <c:pt idx="0">
                  <c:v>16.05839407953906</c:v>
                </c:pt>
                <c:pt idx="1">
                  <c:v>16.05839407953906</c:v>
                </c:pt>
                <c:pt idx="2">
                  <c:v>18.011884368363535</c:v>
                </c:pt>
                <c:pt idx="3">
                  <c:v>18.011884368363535</c:v>
                </c:pt>
                <c:pt idx="4">
                  <c:v>18.822010335049143</c:v>
                </c:pt>
                <c:pt idx="5">
                  <c:v>18.822010335049143</c:v>
                </c:pt>
                <c:pt idx="6">
                  <c:v>19.185759332531365</c:v>
                </c:pt>
                <c:pt idx="7">
                  <c:v>19.185759332531365</c:v>
                </c:pt>
                <c:pt idx="8">
                  <c:v>19.565913200354068</c:v>
                </c:pt>
                <c:pt idx="9">
                  <c:v>19.565913200354068</c:v>
                </c:pt>
                <c:pt idx="10">
                  <c:v>21.218018408666747</c:v>
                </c:pt>
                <c:pt idx="11">
                  <c:v>21.218018408666747</c:v>
                </c:pt>
                <c:pt idx="12">
                  <c:v>23.237623841857552</c:v>
                </c:pt>
                <c:pt idx="13">
                  <c:v>23.237623841857552</c:v>
                </c:pt>
                <c:pt idx="14">
                  <c:v>23.6262034641498</c:v>
                </c:pt>
                <c:pt idx="15">
                  <c:v>23.6262034641498</c:v>
                </c:pt>
                <c:pt idx="16">
                  <c:v>24.970316771615579</c:v>
                </c:pt>
                <c:pt idx="17">
                  <c:v>24.970316771615579</c:v>
                </c:pt>
                <c:pt idx="18">
                  <c:v>24.98422166895628</c:v>
                </c:pt>
                <c:pt idx="19">
                  <c:v>24.98422166895628</c:v>
                </c:pt>
                <c:pt idx="20">
                  <c:v>25.5649912435135</c:v>
                </c:pt>
                <c:pt idx="21">
                  <c:v>25.5649912435135</c:v>
                </c:pt>
                <c:pt idx="22">
                  <c:v>26.920798062731652</c:v>
                </c:pt>
                <c:pt idx="23">
                  <c:v>26.920798062731652</c:v>
                </c:pt>
                <c:pt idx="24">
                  <c:v>26.95903389070568</c:v>
                </c:pt>
                <c:pt idx="25">
                  <c:v>26.95903389070568</c:v>
                </c:pt>
                <c:pt idx="26">
                  <c:v>27.594429729565626</c:v>
                </c:pt>
                <c:pt idx="27">
                  <c:v>27.594429729565626</c:v>
                </c:pt>
                <c:pt idx="28">
                  <c:v>27.783413490687444</c:v>
                </c:pt>
                <c:pt idx="29">
                  <c:v>27.783413490687444</c:v>
                </c:pt>
                <c:pt idx="30">
                  <c:v>27.925044663906185</c:v>
                </c:pt>
                <c:pt idx="31">
                  <c:v>27.925044663906185</c:v>
                </c:pt>
                <c:pt idx="32">
                  <c:v>28.599474966461322</c:v>
                </c:pt>
                <c:pt idx="33">
                  <c:v>28.599474966461322</c:v>
                </c:pt>
                <c:pt idx="34">
                  <c:v>28.935440812786709</c:v>
                </c:pt>
                <c:pt idx="35">
                  <c:v>28.935440812786709</c:v>
                </c:pt>
                <c:pt idx="36">
                  <c:v>29.038343203180791</c:v>
                </c:pt>
                <c:pt idx="37">
                  <c:v>29.038343203180791</c:v>
                </c:pt>
                <c:pt idx="38">
                  <c:v>29.082142393276023</c:v>
                </c:pt>
                <c:pt idx="39">
                  <c:v>29.082142393276023</c:v>
                </c:pt>
                <c:pt idx="40">
                  <c:v>29.16294339033027</c:v>
                </c:pt>
                <c:pt idx="41">
                  <c:v>29.16294339033027</c:v>
                </c:pt>
                <c:pt idx="42">
                  <c:v>29.710921602793846</c:v>
                </c:pt>
                <c:pt idx="43">
                  <c:v>29.710921602793846</c:v>
                </c:pt>
                <c:pt idx="44">
                  <c:v>29.951321991279723</c:v>
                </c:pt>
                <c:pt idx="45">
                  <c:v>29.951321991279723</c:v>
                </c:pt>
                <c:pt idx="46">
                  <c:v>30.500344279618684</c:v>
                </c:pt>
                <c:pt idx="47">
                  <c:v>30.500344279618684</c:v>
                </c:pt>
                <c:pt idx="48">
                  <c:v>30.994121573228018</c:v>
                </c:pt>
                <c:pt idx="49">
                  <c:v>30.994121573228018</c:v>
                </c:pt>
                <c:pt idx="50">
                  <c:v>31.095065412112838</c:v>
                </c:pt>
                <c:pt idx="51">
                  <c:v>31.095065412112838</c:v>
                </c:pt>
                <c:pt idx="52">
                  <c:v>31.170195191996939</c:v>
                </c:pt>
                <c:pt idx="53">
                  <c:v>31.170195191996939</c:v>
                </c:pt>
                <c:pt idx="54">
                  <c:v>32.5724743242858</c:v>
                </c:pt>
                <c:pt idx="55">
                  <c:v>32.5724743242858</c:v>
                </c:pt>
                <c:pt idx="56">
                  <c:v>32.953342879112398</c:v>
                </c:pt>
                <c:pt idx="57">
                  <c:v>32.953342879112398</c:v>
                </c:pt>
                <c:pt idx="58">
                  <c:v>33.166828075563245</c:v>
                </c:pt>
                <c:pt idx="59">
                  <c:v>33.166828075563245</c:v>
                </c:pt>
                <c:pt idx="60">
                  <c:v>33.242955052528025</c:v>
                </c:pt>
                <c:pt idx="61">
                  <c:v>33.242955052528025</c:v>
                </c:pt>
                <c:pt idx="62">
                  <c:v>33.305392922422435</c:v>
                </c:pt>
                <c:pt idx="63">
                  <c:v>33.305392922422435</c:v>
                </c:pt>
                <c:pt idx="64">
                  <c:v>33.373843877956702</c:v>
                </c:pt>
                <c:pt idx="65">
                  <c:v>33.373843877956702</c:v>
                </c:pt>
                <c:pt idx="66">
                  <c:v>34.365402384065519</c:v>
                </c:pt>
                <c:pt idx="67">
                  <c:v>34.365402384065519</c:v>
                </c:pt>
                <c:pt idx="68">
                  <c:v>34.550705573015684</c:v>
                </c:pt>
                <c:pt idx="69">
                  <c:v>34.550705573015684</c:v>
                </c:pt>
                <c:pt idx="70">
                  <c:v>34.612449962876461</c:v>
                </c:pt>
                <c:pt idx="71">
                  <c:v>34.612449962876461</c:v>
                </c:pt>
                <c:pt idx="72">
                  <c:v>34.707590165814686</c:v>
                </c:pt>
                <c:pt idx="73">
                  <c:v>34.707590165814686</c:v>
                </c:pt>
                <c:pt idx="74">
                  <c:v>34.91838979055801</c:v>
                </c:pt>
                <c:pt idx="75">
                  <c:v>34.91838979055801</c:v>
                </c:pt>
                <c:pt idx="76">
                  <c:v>35.945235324147149</c:v>
                </c:pt>
                <c:pt idx="77">
                  <c:v>35.945235324147149</c:v>
                </c:pt>
                <c:pt idx="78">
                  <c:v>36.387019219399093</c:v>
                </c:pt>
                <c:pt idx="79">
                  <c:v>36.387019219399093</c:v>
                </c:pt>
                <c:pt idx="80">
                  <c:v>36.763363639047832</c:v>
                </c:pt>
                <c:pt idx="81">
                  <c:v>36.763363639047832</c:v>
                </c:pt>
                <c:pt idx="82">
                  <c:v>36.826910670044455</c:v>
                </c:pt>
                <c:pt idx="83">
                  <c:v>36.826910670044455</c:v>
                </c:pt>
                <c:pt idx="84">
                  <c:v>37.249096839819877</c:v>
                </c:pt>
                <c:pt idx="85">
                  <c:v>37.249096839819877</c:v>
                </c:pt>
                <c:pt idx="86">
                  <c:v>37.981400298777402</c:v>
                </c:pt>
                <c:pt idx="87">
                  <c:v>37.981400298777402</c:v>
                </c:pt>
                <c:pt idx="88">
                  <c:v>38.309135482706459</c:v>
                </c:pt>
                <c:pt idx="89">
                  <c:v>38.309135482706459</c:v>
                </c:pt>
                <c:pt idx="90">
                  <c:v>38.595793957232523</c:v>
                </c:pt>
                <c:pt idx="91">
                  <c:v>38.595793957232523</c:v>
                </c:pt>
                <c:pt idx="92">
                  <c:v>39.317186005807237</c:v>
                </c:pt>
                <c:pt idx="93">
                  <c:v>39.317186005807237</c:v>
                </c:pt>
                <c:pt idx="94">
                  <c:v>39.839658290210146</c:v>
                </c:pt>
                <c:pt idx="95">
                  <c:v>39.839658290210146</c:v>
                </c:pt>
                <c:pt idx="96">
                  <c:v>41.28519731658848</c:v>
                </c:pt>
                <c:pt idx="97">
                  <c:v>41.28519731658848</c:v>
                </c:pt>
                <c:pt idx="98">
                  <c:v>41.929450094007898</c:v>
                </c:pt>
                <c:pt idx="99">
                  <c:v>41.929450094007898</c:v>
                </c:pt>
                <c:pt idx="100">
                  <c:v>42.089716536326613</c:v>
                </c:pt>
                <c:pt idx="101">
                  <c:v>42.089716536326613</c:v>
                </c:pt>
                <c:pt idx="102">
                  <c:v>43.200249151545769</c:v>
                </c:pt>
                <c:pt idx="103">
                  <c:v>43.200249151545769</c:v>
                </c:pt>
                <c:pt idx="104">
                  <c:v>43.480528132888367</c:v>
                </c:pt>
                <c:pt idx="105">
                  <c:v>43.480528132888367</c:v>
                </c:pt>
                <c:pt idx="106">
                  <c:v>43.715987970681411</c:v>
                </c:pt>
                <c:pt idx="107">
                  <c:v>43.715987970681411</c:v>
                </c:pt>
                <c:pt idx="108">
                  <c:v>44.062989259047065</c:v>
                </c:pt>
                <c:pt idx="109">
                  <c:v>44.062989259047065</c:v>
                </c:pt>
                <c:pt idx="110">
                  <c:v>44.207589637640496</c:v>
                </c:pt>
                <c:pt idx="111">
                  <c:v>44.207589637640496</c:v>
                </c:pt>
                <c:pt idx="112">
                  <c:v>44.587223048308545</c:v>
                </c:pt>
                <c:pt idx="113">
                  <c:v>44.587223048308545</c:v>
                </c:pt>
                <c:pt idx="114">
                  <c:v>44.879793690293702</c:v>
                </c:pt>
                <c:pt idx="115">
                  <c:v>44.879793690293702</c:v>
                </c:pt>
                <c:pt idx="116">
                  <c:v>45.047914147337586</c:v>
                </c:pt>
                <c:pt idx="117">
                  <c:v>45.047914147337586</c:v>
                </c:pt>
                <c:pt idx="118">
                  <c:v>45.209185048327889</c:v>
                </c:pt>
                <c:pt idx="119">
                  <c:v>45.209185048327889</c:v>
                </c:pt>
                <c:pt idx="120">
                  <c:v>45.382351518157499</c:v>
                </c:pt>
                <c:pt idx="121">
                  <c:v>45.382351518157499</c:v>
                </c:pt>
                <c:pt idx="122">
                  <c:v>45.420371603067224</c:v>
                </c:pt>
                <c:pt idx="123">
                  <c:v>45.420371603067224</c:v>
                </c:pt>
                <c:pt idx="124">
                  <c:v>45.469868852113379</c:v>
                </c:pt>
                <c:pt idx="125">
                  <c:v>45.469868852113379</c:v>
                </c:pt>
                <c:pt idx="126">
                  <c:v>45.572792255986236</c:v>
                </c:pt>
                <c:pt idx="127">
                  <c:v>45.572792255986236</c:v>
                </c:pt>
                <c:pt idx="128">
                  <c:v>45.584139197198979</c:v>
                </c:pt>
                <c:pt idx="129">
                  <c:v>45.584139197198979</c:v>
                </c:pt>
                <c:pt idx="130">
                  <c:v>45.870583714491076</c:v>
                </c:pt>
                <c:pt idx="131">
                  <c:v>45.870583714491076</c:v>
                </c:pt>
                <c:pt idx="132">
                  <c:v>46.503697767852145</c:v>
                </c:pt>
                <c:pt idx="133">
                  <c:v>46.503697767852145</c:v>
                </c:pt>
                <c:pt idx="134">
                  <c:v>46.76210441107613</c:v>
                </c:pt>
                <c:pt idx="135">
                  <c:v>46.76210441107613</c:v>
                </c:pt>
                <c:pt idx="136">
                  <c:v>46.892517834658037</c:v>
                </c:pt>
                <c:pt idx="137">
                  <c:v>46.892517834658037</c:v>
                </c:pt>
                <c:pt idx="138">
                  <c:v>46.925262488248727</c:v>
                </c:pt>
                <c:pt idx="139">
                  <c:v>46.925262488248727</c:v>
                </c:pt>
                <c:pt idx="140">
                  <c:v>47.550341840742071</c:v>
                </c:pt>
                <c:pt idx="141">
                  <c:v>47.550341840742071</c:v>
                </c:pt>
                <c:pt idx="142">
                  <c:v>48.134853097685649</c:v>
                </c:pt>
                <c:pt idx="143">
                  <c:v>48.134853097685649</c:v>
                </c:pt>
                <c:pt idx="144">
                  <c:v>48.652632526154584</c:v>
                </c:pt>
                <c:pt idx="145">
                  <c:v>48.652632526154584</c:v>
                </c:pt>
                <c:pt idx="146">
                  <c:v>49.515680110855087</c:v>
                </c:pt>
                <c:pt idx="147">
                  <c:v>49.515680110855087</c:v>
                </c:pt>
                <c:pt idx="148">
                  <c:v>50.037584085302854</c:v>
                </c:pt>
                <c:pt idx="149">
                  <c:v>50.037584085302854</c:v>
                </c:pt>
                <c:pt idx="150">
                  <c:v>52.49346585803918</c:v>
                </c:pt>
                <c:pt idx="151">
                  <c:v>52.49346585803918</c:v>
                </c:pt>
                <c:pt idx="152">
                  <c:v>52.807461957798587</c:v>
                </c:pt>
                <c:pt idx="153">
                  <c:v>52.807461957798587</c:v>
                </c:pt>
                <c:pt idx="154">
                  <c:v>53.149392653845837</c:v>
                </c:pt>
                <c:pt idx="155">
                  <c:v>53.149392653845837</c:v>
                </c:pt>
                <c:pt idx="156">
                  <c:v>53.294453426684534</c:v>
                </c:pt>
                <c:pt idx="157">
                  <c:v>53.294453426684534</c:v>
                </c:pt>
                <c:pt idx="158">
                  <c:v>55.051980518187463</c:v>
                </c:pt>
                <c:pt idx="159">
                  <c:v>55.051980518187463</c:v>
                </c:pt>
                <c:pt idx="160">
                  <c:v>55.102601198518336</c:v>
                </c:pt>
                <c:pt idx="161">
                  <c:v>55.102601198518336</c:v>
                </c:pt>
                <c:pt idx="162">
                  <c:v>56.671426372359001</c:v>
                </c:pt>
                <c:pt idx="163">
                  <c:v>56.671426372359001</c:v>
                </c:pt>
                <c:pt idx="164">
                  <c:v>58.327017923955424</c:v>
                </c:pt>
                <c:pt idx="165">
                  <c:v>58.327017923955424</c:v>
                </c:pt>
                <c:pt idx="166">
                  <c:v>58.761051956857507</c:v>
                </c:pt>
                <c:pt idx="167">
                  <c:v>58.761051956857507</c:v>
                </c:pt>
                <c:pt idx="168">
                  <c:v>60.158912900197357</c:v>
                </c:pt>
                <c:pt idx="169">
                  <c:v>60.158912900197357</c:v>
                </c:pt>
                <c:pt idx="170">
                  <c:v>62.599425470972456</c:v>
                </c:pt>
                <c:pt idx="171">
                  <c:v>62.599425470972456</c:v>
                </c:pt>
                <c:pt idx="172">
                  <c:v>63.574605380758229</c:v>
                </c:pt>
                <c:pt idx="173">
                  <c:v>63.574605380758229</c:v>
                </c:pt>
                <c:pt idx="174">
                  <c:v>63.72051002615072</c:v>
                </c:pt>
                <c:pt idx="175">
                  <c:v>63.72051002615072</c:v>
                </c:pt>
                <c:pt idx="176">
                  <c:v>63.873592740616743</c:v>
                </c:pt>
                <c:pt idx="177">
                  <c:v>63.873592740616743</c:v>
                </c:pt>
                <c:pt idx="178">
                  <c:v>63.91285474878422</c:v>
                </c:pt>
                <c:pt idx="179">
                  <c:v>63.91285474878422</c:v>
                </c:pt>
                <c:pt idx="180">
                  <c:v>64.147843342547048</c:v>
                </c:pt>
                <c:pt idx="181">
                  <c:v>64.147843342547048</c:v>
                </c:pt>
                <c:pt idx="182">
                  <c:v>65.356329540286907</c:v>
                </c:pt>
                <c:pt idx="183">
                  <c:v>65.356329540286907</c:v>
                </c:pt>
                <c:pt idx="184">
                  <c:v>66.417083480941074</c:v>
                </c:pt>
                <c:pt idx="185">
                  <c:v>66.417083480941074</c:v>
                </c:pt>
                <c:pt idx="186">
                  <c:v>66.434884298997389</c:v>
                </c:pt>
                <c:pt idx="187">
                  <c:v>66.434884298997389</c:v>
                </c:pt>
                <c:pt idx="188">
                  <c:v>67.796639758058632</c:v>
                </c:pt>
                <c:pt idx="189">
                  <c:v>67.796639758058632</c:v>
                </c:pt>
                <c:pt idx="190">
                  <c:v>68.291706747838404</c:v>
                </c:pt>
                <c:pt idx="191">
                  <c:v>68.291706747838404</c:v>
                </c:pt>
                <c:pt idx="192">
                  <c:v>69.754356745063916</c:v>
                </c:pt>
                <c:pt idx="193">
                  <c:v>69.754356745063916</c:v>
                </c:pt>
                <c:pt idx="194">
                  <c:v>69.833981731859055</c:v>
                </c:pt>
                <c:pt idx="195">
                  <c:v>69.833981731859055</c:v>
                </c:pt>
                <c:pt idx="196">
                  <c:v>70.274746785493335</c:v>
                </c:pt>
                <c:pt idx="197">
                  <c:v>70.274746785493335</c:v>
                </c:pt>
                <c:pt idx="198">
                  <c:v>71.224241166745671</c:v>
                </c:pt>
                <c:pt idx="199">
                  <c:v>71.224241166745671</c:v>
                </c:pt>
                <c:pt idx="200">
                  <c:v>71.306735807264417</c:v>
                </c:pt>
                <c:pt idx="201">
                  <c:v>71.306735807264417</c:v>
                </c:pt>
                <c:pt idx="202">
                  <c:v>71.733107112529552</c:v>
                </c:pt>
                <c:pt idx="203">
                  <c:v>71.733107112529552</c:v>
                </c:pt>
                <c:pt idx="204">
                  <c:v>71.773053160153637</c:v>
                </c:pt>
                <c:pt idx="205">
                  <c:v>71.773053160153637</c:v>
                </c:pt>
                <c:pt idx="206">
                  <c:v>72.364976447556472</c:v>
                </c:pt>
                <c:pt idx="207">
                  <c:v>72.364976447556472</c:v>
                </c:pt>
                <c:pt idx="208">
                  <c:v>72.86580661936344</c:v>
                </c:pt>
                <c:pt idx="209">
                  <c:v>72.86580661936344</c:v>
                </c:pt>
                <c:pt idx="210">
                  <c:v>74.060739896772546</c:v>
                </c:pt>
                <c:pt idx="211">
                  <c:v>74.060739896772546</c:v>
                </c:pt>
                <c:pt idx="212">
                  <c:v>74.525532954887282</c:v>
                </c:pt>
                <c:pt idx="213">
                  <c:v>74.525532954887282</c:v>
                </c:pt>
                <c:pt idx="214">
                  <c:v>75.073583336015759</c:v>
                </c:pt>
                <c:pt idx="215">
                  <c:v>75.073583336015759</c:v>
                </c:pt>
                <c:pt idx="216">
                  <c:v>78.46091359840382</c:v>
                </c:pt>
                <c:pt idx="217">
                  <c:v>78.46091359840382</c:v>
                </c:pt>
                <c:pt idx="218">
                  <c:v>80.352699011129872</c:v>
                </c:pt>
                <c:pt idx="219">
                  <c:v>80.352699011129872</c:v>
                </c:pt>
                <c:pt idx="220">
                  <c:v>80.722795720878295</c:v>
                </c:pt>
                <c:pt idx="221">
                  <c:v>80.722795720878295</c:v>
                </c:pt>
                <c:pt idx="222">
                  <c:v>82.35162139254993</c:v>
                </c:pt>
                <c:pt idx="223">
                  <c:v>82.35162139254993</c:v>
                </c:pt>
                <c:pt idx="224">
                  <c:v>83.856584905781574</c:v>
                </c:pt>
                <c:pt idx="225">
                  <c:v>83.856584905781574</c:v>
                </c:pt>
                <c:pt idx="226">
                  <c:v>85.899961792015688</c:v>
                </c:pt>
                <c:pt idx="227">
                  <c:v>85.899961792015688</c:v>
                </c:pt>
                <c:pt idx="228">
                  <c:v>87.889580897835614</c:v>
                </c:pt>
                <c:pt idx="229">
                  <c:v>87.889580897835614</c:v>
                </c:pt>
                <c:pt idx="230">
                  <c:v>88.557876252534726</c:v>
                </c:pt>
                <c:pt idx="231">
                  <c:v>88.557876252534726</c:v>
                </c:pt>
                <c:pt idx="232">
                  <c:v>88.886643430994283</c:v>
                </c:pt>
                <c:pt idx="233">
                  <c:v>88.886643430994283</c:v>
                </c:pt>
                <c:pt idx="234">
                  <c:v>90.596245864573589</c:v>
                </c:pt>
                <c:pt idx="235">
                  <c:v>90.596245864573589</c:v>
                </c:pt>
                <c:pt idx="236">
                  <c:v>95.577929452512564</c:v>
                </c:pt>
                <c:pt idx="237">
                  <c:v>95.577929452512564</c:v>
                </c:pt>
                <c:pt idx="238">
                  <c:v>101.86671315031668</c:v>
                </c:pt>
                <c:pt idx="239">
                  <c:v>101.86671315031668</c:v>
                </c:pt>
                <c:pt idx="240">
                  <c:v>103.13967492531913</c:v>
                </c:pt>
                <c:pt idx="241">
                  <c:v>103.13967492531913</c:v>
                </c:pt>
                <c:pt idx="242">
                  <c:v>124.39293320574622</c:v>
                </c:pt>
                <c:pt idx="243">
                  <c:v>124.39293320574622</c:v>
                </c:pt>
                <c:pt idx="244">
                  <c:v>135.32743605464077</c:v>
                </c:pt>
                <c:pt idx="245">
                  <c:v>135.32743605464077</c:v>
                </c:pt>
                <c:pt idx="246">
                  <c:v>160.89134462652808</c:v>
                </c:pt>
                <c:pt idx="247">
                  <c:v>160.89134462652808</c:v>
                </c:pt>
                <c:pt idx="248">
                  <c:v>195.23669136102913</c:v>
                </c:pt>
                <c:pt idx="249">
                  <c:v>195.23669136102913</c:v>
                </c:pt>
                <c:pt idx="250">
                  <c:v>255.42326734893211</c:v>
                </c:pt>
                <c:pt idx="251">
                  <c:v>255.42326734893211</c:v>
                </c:pt>
                <c:pt idx="252">
                  <c:v>292.76656835431061</c:v>
                </c:pt>
                <c:pt idx="253">
                  <c:v>292.76656835431061</c:v>
                </c:pt>
                <c:pt idx="254">
                  <c:v>308.77446673710693</c:v>
                </c:pt>
                <c:pt idx="255">
                  <c:v>308.77446673710693</c:v>
                </c:pt>
                <c:pt idx="256">
                  <c:v>3582.4599806094579</c:v>
                </c:pt>
                <c:pt idx="257">
                  <c:v>3582.4599806094579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A9-4CEA-A6C5-EB0EE3EE7C31}"/>
            </c:ext>
          </c:extLst>
        </c:ser>
        <c:ser>
          <c:idx val="1"/>
          <c:order val="1"/>
          <c:tx>
            <c:v>Taxa 12%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'Curva Oferta'!$Q$4:$Q$261</c:f>
              <c:numCache>
                <c:formatCode>General</c:formatCode>
                <c:ptCount val="2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5.6239596188490032E-2</c:v>
                </c:pt>
                <c:pt idx="6">
                  <c:v>5.6239596188490032E-2</c:v>
                </c:pt>
                <c:pt idx="7">
                  <c:v>0.11067896239399451</c:v>
                </c:pt>
                <c:pt idx="8">
                  <c:v>0.11067896239399451</c:v>
                </c:pt>
                <c:pt idx="9">
                  <c:v>0.11067896239399451</c:v>
                </c:pt>
                <c:pt idx="10">
                  <c:v>0.11067896239399451</c:v>
                </c:pt>
                <c:pt idx="11">
                  <c:v>0.11067896239399451</c:v>
                </c:pt>
                <c:pt idx="12">
                  <c:v>0.11067896239399451</c:v>
                </c:pt>
                <c:pt idx="13">
                  <c:v>0.11067896239399451</c:v>
                </c:pt>
                <c:pt idx="14">
                  <c:v>0.11067896239399451</c:v>
                </c:pt>
                <c:pt idx="15">
                  <c:v>0.11067896239399451</c:v>
                </c:pt>
                <c:pt idx="16">
                  <c:v>0.11067896239399451</c:v>
                </c:pt>
                <c:pt idx="17">
                  <c:v>0.19644108481804451</c:v>
                </c:pt>
                <c:pt idx="18">
                  <c:v>0.19644108481804451</c:v>
                </c:pt>
                <c:pt idx="19">
                  <c:v>0.21188730512869453</c:v>
                </c:pt>
                <c:pt idx="20">
                  <c:v>0.21188730512869453</c:v>
                </c:pt>
                <c:pt idx="21">
                  <c:v>0.21188730512869453</c:v>
                </c:pt>
                <c:pt idx="22">
                  <c:v>0.21188730512869453</c:v>
                </c:pt>
                <c:pt idx="23">
                  <c:v>2.6727354518661484</c:v>
                </c:pt>
                <c:pt idx="24">
                  <c:v>2.6727354518661484</c:v>
                </c:pt>
                <c:pt idx="25">
                  <c:v>2.6727354518661484</c:v>
                </c:pt>
                <c:pt idx="26">
                  <c:v>2.6727354518661484</c:v>
                </c:pt>
                <c:pt idx="27">
                  <c:v>5.1065611713853851</c:v>
                </c:pt>
                <c:pt idx="28">
                  <c:v>5.1065611713853851</c:v>
                </c:pt>
                <c:pt idx="29">
                  <c:v>6.8555257216935246</c:v>
                </c:pt>
                <c:pt idx="30">
                  <c:v>6.8555257216935246</c:v>
                </c:pt>
                <c:pt idx="31">
                  <c:v>7.3142032600435245</c:v>
                </c:pt>
                <c:pt idx="32">
                  <c:v>7.3142032600435245</c:v>
                </c:pt>
                <c:pt idx="33">
                  <c:v>7.5238693228144289</c:v>
                </c:pt>
                <c:pt idx="34">
                  <c:v>7.5238693228144289</c:v>
                </c:pt>
                <c:pt idx="35">
                  <c:v>9.2217153801966205</c:v>
                </c:pt>
                <c:pt idx="36">
                  <c:v>9.2217153801966205</c:v>
                </c:pt>
                <c:pt idx="37">
                  <c:v>9.3112469411441054</c:v>
                </c:pt>
                <c:pt idx="38">
                  <c:v>9.3112469411441054</c:v>
                </c:pt>
                <c:pt idx="39">
                  <c:v>11.190916210608339</c:v>
                </c:pt>
                <c:pt idx="40">
                  <c:v>11.190916210608339</c:v>
                </c:pt>
                <c:pt idx="41">
                  <c:v>11.190916210608339</c:v>
                </c:pt>
                <c:pt idx="42">
                  <c:v>11.190916210608339</c:v>
                </c:pt>
                <c:pt idx="43">
                  <c:v>11.190916210608339</c:v>
                </c:pt>
                <c:pt idx="44">
                  <c:v>11.190916210608339</c:v>
                </c:pt>
                <c:pt idx="45">
                  <c:v>11.284459358423808</c:v>
                </c:pt>
                <c:pt idx="46">
                  <c:v>11.284459358423808</c:v>
                </c:pt>
                <c:pt idx="47">
                  <c:v>11.752141247181228</c:v>
                </c:pt>
                <c:pt idx="48">
                  <c:v>11.752141247181228</c:v>
                </c:pt>
                <c:pt idx="49">
                  <c:v>12.075530206776762</c:v>
                </c:pt>
                <c:pt idx="50">
                  <c:v>12.075530206776762</c:v>
                </c:pt>
                <c:pt idx="51">
                  <c:v>15.870232255376013</c:v>
                </c:pt>
                <c:pt idx="52">
                  <c:v>15.870232255376013</c:v>
                </c:pt>
                <c:pt idx="53">
                  <c:v>24.540447512723766</c:v>
                </c:pt>
                <c:pt idx="54">
                  <c:v>24.540447512723766</c:v>
                </c:pt>
                <c:pt idx="55">
                  <c:v>24.540447512723766</c:v>
                </c:pt>
                <c:pt idx="56">
                  <c:v>24.540447512723766</c:v>
                </c:pt>
                <c:pt idx="57">
                  <c:v>25.49612142721767</c:v>
                </c:pt>
                <c:pt idx="58">
                  <c:v>25.49612142721767</c:v>
                </c:pt>
                <c:pt idx="59">
                  <c:v>25.49612142721767</c:v>
                </c:pt>
                <c:pt idx="60">
                  <c:v>25.49612142721767</c:v>
                </c:pt>
                <c:pt idx="61">
                  <c:v>25.697591820473701</c:v>
                </c:pt>
                <c:pt idx="62">
                  <c:v>25.697591820473701</c:v>
                </c:pt>
                <c:pt idx="63">
                  <c:v>25.816373731628815</c:v>
                </c:pt>
                <c:pt idx="64">
                  <c:v>25.816373731628815</c:v>
                </c:pt>
                <c:pt idx="65">
                  <c:v>30.922416981820717</c:v>
                </c:pt>
                <c:pt idx="66">
                  <c:v>30.922416981820717</c:v>
                </c:pt>
                <c:pt idx="67">
                  <c:v>35.288520216619702</c:v>
                </c:pt>
                <c:pt idx="68">
                  <c:v>35.288520216619702</c:v>
                </c:pt>
                <c:pt idx="69">
                  <c:v>35.587266019730173</c:v>
                </c:pt>
                <c:pt idx="70">
                  <c:v>35.587266019730173</c:v>
                </c:pt>
                <c:pt idx="71">
                  <c:v>35.646319407726672</c:v>
                </c:pt>
                <c:pt idx="72">
                  <c:v>35.646319407726672</c:v>
                </c:pt>
                <c:pt idx="73">
                  <c:v>36.719170493096783</c:v>
                </c:pt>
                <c:pt idx="74">
                  <c:v>36.719170493096783</c:v>
                </c:pt>
                <c:pt idx="75">
                  <c:v>36.719170493096783</c:v>
                </c:pt>
                <c:pt idx="76">
                  <c:v>36.719170493096783</c:v>
                </c:pt>
                <c:pt idx="77">
                  <c:v>37.898287714193359</c:v>
                </c:pt>
                <c:pt idx="78">
                  <c:v>37.898287714193359</c:v>
                </c:pt>
                <c:pt idx="79">
                  <c:v>37.898287714193359</c:v>
                </c:pt>
                <c:pt idx="80">
                  <c:v>37.898287714193359</c:v>
                </c:pt>
                <c:pt idx="81">
                  <c:v>38.08625286287986</c:v>
                </c:pt>
                <c:pt idx="82">
                  <c:v>38.08625286287986</c:v>
                </c:pt>
                <c:pt idx="83">
                  <c:v>38.596249683299142</c:v>
                </c:pt>
                <c:pt idx="84">
                  <c:v>38.596249683299142</c:v>
                </c:pt>
                <c:pt idx="85">
                  <c:v>38.596249683299142</c:v>
                </c:pt>
                <c:pt idx="86">
                  <c:v>38.596249683299142</c:v>
                </c:pt>
                <c:pt idx="87">
                  <c:v>38.771724358999045</c:v>
                </c:pt>
                <c:pt idx="88">
                  <c:v>38.771724358999045</c:v>
                </c:pt>
                <c:pt idx="89">
                  <c:v>38.951738825417372</c:v>
                </c:pt>
                <c:pt idx="90">
                  <c:v>38.951738825417372</c:v>
                </c:pt>
                <c:pt idx="91">
                  <c:v>40.210627204503218</c:v>
                </c:pt>
                <c:pt idx="92">
                  <c:v>40.210627204503218</c:v>
                </c:pt>
                <c:pt idx="93">
                  <c:v>40.210627204503218</c:v>
                </c:pt>
                <c:pt idx="94">
                  <c:v>40.210627204503218</c:v>
                </c:pt>
                <c:pt idx="95">
                  <c:v>40.210627204503218</c:v>
                </c:pt>
                <c:pt idx="96">
                  <c:v>40.210627204503218</c:v>
                </c:pt>
                <c:pt idx="97">
                  <c:v>40.923983175337675</c:v>
                </c:pt>
                <c:pt idx="98">
                  <c:v>40.923983175337675</c:v>
                </c:pt>
                <c:pt idx="99">
                  <c:v>40.923983175337675</c:v>
                </c:pt>
                <c:pt idx="100">
                  <c:v>40.923983175337675</c:v>
                </c:pt>
                <c:pt idx="101">
                  <c:v>42.510948411189787</c:v>
                </c:pt>
                <c:pt idx="102">
                  <c:v>42.510948411189787</c:v>
                </c:pt>
                <c:pt idx="103">
                  <c:v>42.510948411189787</c:v>
                </c:pt>
                <c:pt idx="104">
                  <c:v>42.510948411189787</c:v>
                </c:pt>
                <c:pt idx="105">
                  <c:v>42.889992988977319</c:v>
                </c:pt>
                <c:pt idx="106">
                  <c:v>42.889992988977319</c:v>
                </c:pt>
                <c:pt idx="107">
                  <c:v>43.543000059795538</c:v>
                </c:pt>
                <c:pt idx="108">
                  <c:v>43.543000059795538</c:v>
                </c:pt>
                <c:pt idx="109">
                  <c:v>43.873432897890311</c:v>
                </c:pt>
                <c:pt idx="110">
                  <c:v>43.873432897890311</c:v>
                </c:pt>
                <c:pt idx="111">
                  <c:v>44.193027453099639</c:v>
                </c:pt>
                <c:pt idx="112">
                  <c:v>44.193027453099639</c:v>
                </c:pt>
                <c:pt idx="113">
                  <c:v>44.331156152610014</c:v>
                </c:pt>
                <c:pt idx="114">
                  <c:v>44.331156152610014</c:v>
                </c:pt>
                <c:pt idx="115">
                  <c:v>44.888279877388591</c:v>
                </c:pt>
                <c:pt idx="116">
                  <c:v>44.888279877388591</c:v>
                </c:pt>
                <c:pt idx="117">
                  <c:v>44.899928347958593</c:v>
                </c:pt>
                <c:pt idx="118">
                  <c:v>44.899928347958593</c:v>
                </c:pt>
                <c:pt idx="119">
                  <c:v>45.359609621873055</c:v>
                </c:pt>
                <c:pt idx="120">
                  <c:v>45.359609621873055</c:v>
                </c:pt>
                <c:pt idx="121">
                  <c:v>45.434856125626325</c:v>
                </c:pt>
                <c:pt idx="122">
                  <c:v>45.434856125626325</c:v>
                </c:pt>
                <c:pt idx="123">
                  <c:v>45.454735834627606</c:v>
                </c:pt>
                <c:pt idx="124">
                  <c:v>45.454735834627606</c:v>
                </c:pt>
                <c:pt idx="125">
                  <c:v>45.823861392067272</c:v>
                </c:pt>
                <c:pt idx="126">
                  <c:v>45.823861392067272</c:v>
                </c:pt>
                <c:pt idx="127">
                  <c:v>45.925862219180473</c:v>
                </c:pt>
                <c:pt idx="128">
                  <c:v>45.925862219180473</c:v>
                </c:pt>
                <c:pt idx="129">
                  <c:v>46.32354386725671</c:v>
                </c:pt>
                <c:pt idx="130">
                  <c:v>46.32354386725671</c:v>
                </c:pt>
                <c:pt idx="131">
                  <c:v>46.617092234463023</c:v>
                </c:pt>
                <c:pt idx="132">
                  <c:v>46.617092234463023</c:v>
                </c:pt>
                <c:pt idx="133">
                  <c:v>47.126688032463555</c:v>
                </c:pt>
                <c:pt idx="134">
                  <c:v>47.126688032463555</c:v>
                </c:pt>
                <c:pt idx="135">
                  <c:v>47.41867670131932</c:v>
                </c:pt>
                <c:pt idx="136">
                  <c:v>47.41867670131932</c:v>
                </c:pt>
                <c:pt idx="137">
                  <c:v>47.579861835144833</c:v>
                </c:pt>
                <c:pt idx="138">
                  <c:v>47.579861835144833</c:v>
                </c:pt>
                <c:pt idx="139">
                  <c:v>47.982924018444336</c:v>
                </c:pt>
                <c:pt idx="140">
                  <c:v>47.982924018444336</c:v>
                </c:pt>
                <c:pt idx="141">
                  <c:v>47.982924018444336</c:v>
                </c:pt>
                <c:pt idx="142">
                  <c:v>47.982924018444336</c:v>
                </c:pt>
                <c:pt idx="143">
                  <c:v>48.1637641421475</c:v>
                </c:pt>
                <c:pt idx="144">
                  <c:v>48.1637641421475</c:v>
                </c:pt>
                <c:pt idx="145">
                  <c:v>48.28956722562566</c:v>
                </c:pt>
                <c:pt idx="146">
                  <c:v>48.28956722562566</c:v>
                </c:pt>
                <c:pt idx="147">
                  <c:v>48.360241190032227</c:v>
                </c:pt>
                <c:pt idx="148">
                  <c:v>48.360241190032227</c:v>
                </c:pt>
                <c:pt idx="149">
                  <c:v>48.445507331662142</c:v>
                </c:pt>
                <c:pt idx="150">
                  <c:v>48.445507331662142</c:v>
                </c:pt>
                <c:pt idx="151">
                  <c:v>48.445507331662142</c:v>
                </c:pt>
                <c:pt idx="152">
                  <c:v>48.445507331662142</c:v>
                </c:pt>
                <c:pt idx="153">
                  <c:v>48.445507331662142</c:v>
                </c:pt>
                <c:pt idx="154">
                  <c:v>48.445507331662142</c:v>
                </c:pt>
                <c:pt idx="155">
                  <c:v>48.501687443869812</c:v>
                </c:pt>
                <c:pt idx="156">
                  <c:v>48.501687443869812</c:v>
                </c:pt>
                <c:pt idx="157">
                  <c:v>49.118819358947263</c:v>
                </c:pt>
                <c:pt idx="158">
                  <c:v>49.118819358947263</c:v>
                </c:pt>
                <c:pt idx="159">
                  <c:v>49.927235167405847</c:v>
                </c:pt>
                <c:pt idx="160">
                  <c:v>49.927235167405847</c:v>
                </c:pt>
                <c:pt idx="161">
                  <c:v>49.927235167405847</c:v>
                </c:pt>
                <c:pt idx="162">
                  <c:v>49.927235167405847</c:v>
                </c:pt>
                <c:pt idx="163">
                  <c:v>50.057602042136004</c:v>
                </c:pt>
                <c:pt idx="164">
                  <c:v>50.057602042136004</c:v>
                </c:pt>
                <c:pt idx="165">
                  <c:v>50.057602042136004</c:v>
                </c:pt>
                <c:pt idx="166">
                  <c:v>50.057602042136004</c:v>
                </c:pt>
                <c:pt idx="167">
                  <c:v>50.435061370453113</c:v>
                </c:pt>
                <c:pt idx="168">
                  <c:v>50.435061370453113</c:v>
                </c:pt>
                <c:pt idx="169">
                  <c:v>50.667120352453836</c:v>
                </c:pt>
                <c:pt idx="170">
                  <c:v>50.667120352453836</c:v>
                </c:pt>
                <c:pt idx="171">
                  <c:v>50.884694364469084</c:v>
                </c:pt>
                <c:pt idx="172">
                  <c:v>50.884694364469084</c:v>
                </c:pt>
                <c:pt idx="173">
                  <c:v>51.328145760621467</c:v>
                </c:pt>
                <c:pt idx="174">
                  <c:v>51.328145760621467</c:v>
                </c:pt>
                <c:pt idx="175">
                  <c:v>51.436187750244343</c:v>
                </c:pt>
                <c:pt idx="176">
                  <c:v>51.436187750244343</c:v>
                </c:pt>
                <c:pt idx="177">
                  <c:v>51.79355833480485</c:v>
                </c:pt>
                <c:pt idx="178">
                  <c:v>51.79355833480485</c:v>
                </c:pt>
                <c:pt idx="179">
                  <c:v>52.073660748218501</c:v>
                </c:pt>
                <c:pt idx="180">
                  <c:v>52.073660748218501</c:v>
                </c:pt>
                <c:pt idx="181">
                  <c:v>52.363751515691874</c:v>
                </c:pt>
                <c:pt idx="182">
                  <c:v>52.363751515691874</c:v>
                </c:pt>
                <c:pt idx="183">
                  <c:v>52.680944557521087</c:v>
                </c:pt>
                <c:pt idx="184">
                  <c:v>52.680944557521087</c:v>
                </c:pt>
                <c:pt idx="185">
                  <c:v>52.684705263336625</c:v>
                </c:pt>
                <c:pt idx="186">
                  <c:v>52.684705263336625</c:v>
                </c:pt>
                <c:pt idx="187">
                  <c:v>52.984630748392014</c:v>
                </c:pt>
                <c:pt idx="188">
                  <c:v>52.984630748392014</c:v>
                </c:pt>
                <c:pt idx="189">
                  <c:v>53.25455876089071</c:v>
                </c:pt>
                <c:pt idx="190">
                  <c:v>53.25455876089071</c:v>
                </c:pt>
                <c:pt idx="191">
                  <c:v>53.56258805122016</c:v>
                </c:pt>
                <c:pt idx="192">
                  <c:v>53.56258805122016</c:v>
                </c:pt>
                <c:pt idx="193">
                  <c:v>53.593839476225362</c:v>
                </c:pt>
                <c:pt idx="194">
                  <c:v>53.593839476225362</c:v>
                </c:pt>
                <c:pt idx="195">
                  <c:v>53.593839476225362</c:v>
                </c:pt>
                <c:pt idx="196">
                  <c:v>53.593839476225362</c:v>
                </c:pt>
                <c:pt idx="197">
                  <c:v>54.281947276134034</c:v>
                </c:pt>
                <c:pt idx="198">
                  <c:v>54.281947276134034</c:v>
                </c:pt>
                <c:pt idx="199">
                  <c:v>54.533822751776924</c:v>
                </c:pt>
                <c:pt idx="200">
                  <c:v>54.533822751776924</c:v>
                </c:pt>
                <c:pt idx="201">
                  <c:v>54.737753018066648</c:v>
                </c:pt>
                <c:pt idx="202">
                  <c:v>54.737753018066648</c:v>
                </c:pt>
                <c:pt idx="203">
                  <c:v>54.979691997353505</c:v>
                </c:pt>
                <c:pt idx="204">
                  <c:v>54.979691997353505</c:v>
                </c:pt>
                <c:pt idx="205">
                  <c:v>55.732560753589105</c:v>
                </c:pt>
                <c:pt idx="206">
                  <c:v>55.732560753589105</c:v>
                </c:pt>
                <c:pt idx="207">
                  <c:v>55.732560753589105</c:v>
                </c:pt>
                <c:pt idx="208">
                  <c:v>55.732560753589105</c:v>
                </c:pt>
                <c:pt idx="209">
                  <c:v>55.732560753589105</c:v>
                </c:pt>
                <c:pt idx="210">
                  <c:v>55.732560753589105</c:v>
                </c:pt>
                <c:pt idx="211">
                  <c:v>55.804138805373995</c:v>
                </c:pt>
                <c:pt idx="212">
                  <c:v>55.804138805373995</c:v>
                </c:pt>
                <c:pt idx="213">
                  <c:v>56.052970473251861</c:v>
                </c:pt>
                <c:pt idx="214">
                  <c:v>56.052970473251861</c:v>
                </c:pt>
                <c:pt idx="215">
                  <c:v>56.175246461017444</c:v>
                </c:pt>
                <c:pt idx="216">
                  <c:v>56.175246461017444</c:v>
                </c:pt>
                <c:pt idx="217">
                  <c:v>56.539050732759975</c:v>
                </c:pt>
                <c:pt idx="218">
                  <c:v>56.539050732759975</c:v>
                </c:pt>
                <c:pt idx="219">
                  <c:v>56.539050732759975</c:v>
                </c:pt>
                <c:pt idx="220">
                  <c:v>56.539050732759975</c:v>
                </c:pt>
                <c:pt idx="221">
                  <c:v>56.801525665105807</c:v>
                </c:pt>
                <c:pt idx="222">
                  <c:v>56.801525665105807</c:v>
                </c:pt>
                <c:pt idx="223">
                  <c:v>56.999919557063997</c:v>
                </c:pt>
                <c:pt idx="224">
                  <c:v>56.999919557063997</c:v>
                </c:pt>
                <c:pt idx="225">
                  <c:v>57.271645818465345</c:v>
                </c:pt>
                <c:pt idx="226">
                  <c:v>57.271645818465345</c:v>
                </c:pt>
                <c:pt idx="227">
                  <c:v>57.591382939248533</c:v>
                </c:pt>
                <c:pt idx="228">
                  <c:v>57.591382939248533</c:v>
                </c:pt>
                <c:pt idx="229">
                  <c:v>57.852344674875127</c:v>
                </c:pt>
                <c:pt idx="230">
                  <c:v>57.852344674875127</c:v>
                </c:pt>
                <c:pt idx="231">
                  <c:v>58.001666387176243</c:v>
                </c:pt>
                <c:pt idx="232">
                  <c:v>58.001666387176243</c:v>
                </c:pt>
                <c:pt idx="233">
                  <c:v>58.511939720794459</c:v>
                </c:pt>
                <c:pt idx="234">
                  <c:v>58.511939720794459</c:v>
                </c:pt>
                <c:pt idx="235">
                  <c:v>58.673801705674727</c:v>
                </c:pt>
                <c:pt idx="236">
                  <c:v>58.673801705674727</c:v>
                </c:pt>
                <c:pt idx="237">
                  <c:v>59.396520316099121</c:v>
                </c:pt>
                <c:pt idx="238">
                  <c:v>59.396520316099121</c:v>
                </c:pt>
                <c:pt idx="239">
                  <c:v>59.396520316099121</c:v>
                </c:pt>
                <c:pt idx="240">
                  <c:v>59.396520316099121</c:v>
                </c:pt>
                <c:pt idx="241">
                  <c:v>59.396520316099121</c:v>
                </c:pt>
                <c:pt idx="242">
                  <c:v>59.396520316099121</c:v>
                </c:pt>
                <c:pt idx="243">
                  <c:v>59.398800315974121</c:v>
                </c:pt>
                <c:pt idx="244">
                  <c:v>59.398800315974121</c:v>
                </c:pt>
                <c:pt idx="245">
                  <c:v>59.778370924459814</c:v>
                </c:pt>
                <c:pt idx="246">
                  <c:v>59.778370924459814</c:v>
                </c:pt>
                <c:pt idx="247">
                  <c:v>59.778370924459814</c:v>
                </c:pt>
                <c:pt idx="248">
                  <c:v>59.778370924459814</c:v>
                </c:pt>
                <c:pt idx="249">
                  <c:v>59.778681324443788</c:v>
                </c:pt>
                <c:pt idx="250">
                  <c:v>59.778681324443788</c:v>
                </c:pt>
                <c:pt idx="251">
                  <c:v>59.791444353304016</c:v>
                </c:pt>
                <c:pt idx="252">
                  <c:v>59.791444353304016</c:v>
                </c:pt>
                <c:pt idx="253">
                  <c:v>59.802931882294558</c:v>
                </c:pt>
                <c:pt idx="254">
                  <c:v>59.802931882294558</c:v>
                </c:pt>
                <c:pt idx="255">
                  <c:v>59.802931882294558</c:v>
                </c:pt>
                <c:pt idx="256">
                  <c:v>59.802931882294558</c:v>
                </c:pt>
                <c:pt idx="257">
                  <c:v>59.803670782932876</c:v>
                </c:pt>
              </c:numCache>
            </c:numRef>
          </c:xVal>
          <c:yVal>
            <c:numRef>
              <c:f>'Curva Oferta'!$R$4:$R$261</c:f>
              <c:numCache>
                <c:formatCode>General</c:formatCode>
                <c:ptCount val="258"/>
                <c:pt idx="0">
                  <c:v>22.191903362392832</c:v>
                </c:pt>
                <c:pt idx="1">
                  <c:v>22.191903362392832</c:v>
                </c:pt>
                <c:pt idx="2">
                  <c:v>24.271068485850741</c:v>
                </c:pt>
                <c:pt idx="3">
                  <c:v>24.271068485850741</c:v>
                </c:pt>
                <c:pt idx="4">
                  <c:v>24.98421466895628</c:v>
                </c:pt>
                <c:pt idx="5">
                  <c:v>24.98421466895628</c:v>
                </c:pt>
                <c:pt idx="6">
                  <c:v>25.5649842435135</c:v>
                </c:pt>
                <c:pt idx="7">
                  <c:v>25.5649842435135</c:v>
                </c:pt>
                <c:pt idx="8">
                  <c:v>26.1271726242672</c:v>
                </c:pt>
                <c:pt idx="9">
                  <c:v>26.1271726242672</c:v>
                </c:pt>
                <c:pt idx="10">
                  <c:v>26.506019638271308</c:v>
                </c:pt>
                <c:pt idx="11">
                  <c:v>26.506019638271308</c:v>
                </c:pt>
                <c:pt idx="12">
                  <c:v>29.16292939033027</c:v>
                </c:pt>
                <c:pt idx="13">
                  <c:v>29.16292939033027</c:v>
                </c:pt>
                <c:pt idx="14">
                  <c:v>30.523335718510658</c:v>
                </c:pt>
                <c:pt idx="15">
                  <c:v>30.523335718510658</c:v>
                </c:pt>
                <c:pt idx="16">
                  <c:v>33.137924196966175</c:v>
                </c:pt>
                <c:pt idx="17">
                  <c:v>33.137924196966175</c:v>
                </c:pt>
                <c:pt idx="18">
                  <c:v>33.61703860355933</c:v>
                </c:pt>
                <c:pt idx="19">
                  <c:v>33.61703860355933</c:v>
                </c:pt>
                <c:pt idx="20">
                  <c:v>34.560684917712209</c:v>
                </c:pt>
                <c:pt idx="21">
                  <c:v>34.560684917712209</c:v>
                </c:pt>
                <c:pt idx="22">
                  <c:v>35.7323523426343</c:v>
                </c:pt>
                <c:pt idx="23">
                  <c:v>35.7323523426343</c:v>
                </c:pt>
                <c:pt idx="24">
                  <c:v>37.698321890670172</c:v>
                </c:pt>
                <c:pt idx="25">
                  <c:v>37.698321890670172</c:v>
                </c:pt>
                <c:pt idx="26">
                  <c:v>39.953959292933476</c:v>
                </c:pt>
                <c:pt idx="27">
                  <c:v>39.953959292933476</c:v>
                </c:pt>
                <c:pt idx="28">
                  <c:v>41.070271193142794</c:v>
                </c:pt>
                <c:pt idx="29">
                  <c:v>41.070271193142794</c:v>
                </c:pt>
                <c:pt idx="30">
                  <c:v>41.692941569874932</c:v>
                </c:pt>
                <c:pt idx="31">
                  <c:v>41.692941569874932</c:v>
                </c:pt>
                <c:pt idx="32">
                  <c:v>41.929417094007896</c:v>
                </c:pt>
                <c:pt idx="33">
                  <c:v>41.929417094007896</c:v>
                </c:pt>
                <c:pt idx="34">
                  <c:v>43.079019360482377</c:v>
                </c:pt>
                <c:pt idx="35">
                  <c:v>43.079019360482377</c:v>
                </c:pt>
                <c:pt idx="36">
                  <c:v>43.200216151545774</c:v>
                </c:pt>
                <c:pt idx="37">
                  <c:v>43.200216151545774</c:v>
                </c:pt>
                <c:pt idx="38">
                  <c:v>43.273178615295343</c:v>
                </c:pt>
                <c:pt idx="39">
                  <c:v>43.273178615295343</c:v>
                </c:pt>
                <c:pt idx="40">
                  <c:v>43.620045331240824</c:v>
                </c:pt>
                <c:pt idx="41">
                  <c:v>43.620045331240824</c:v>
                </c:pt>
                <c:pt idx="42">
                  <c:v>43.907202337655654</c:v>
                </c:pt>
                <c:pt idx="43">
                  <c:v>43.907202337655654</c:v>
                </c:pt>
                <c:pt idx="44">
                  <c:v>44.06295725904706</c:v>
                </c:pt>
                <c:pt idx="45">
                  <c:v>44.06295725904706</c:v>
                </c:pt>
                <c:pt idx="46">
                  <c:v>44.640822487850194</c:v>
                </c:pt>
                <c:pt idx="47">
                  <c:v>44.640822487850194</c:v>
                </c:pt>
                <c:pt idx="48">
                  <c:v>45.047880147337587</c:v>
                </c:pt>
                <c:pt idx="49">
                  <c:v>45.047880147337587</c:v>
                </c:pt>
                <c:pt idx="50">
                  <c:v>45.091850591572623</c:v>
                </c:pt>
                <c:pt idx="51">
                  <c:v>45.091850591572623</c:v>
                </c:pt>
                <c:pt idx="52">
                  <c:v>46.304227523973317</c:v>
                </c:pt>
                <c:pt idx="53">
                  <c:v>46.304227523973317</c:v>
                </c:pt>
                <c:pt idx="54">
                  <c:v>46.49196606918418</c:v>
                </c:pt>
                <c:pt idx="55">
                  <c:v>46.49196606918418</c:v>
                </c:pt>
                <c:pt idx="56">
                  <c:v>46.889899146177321</c:v>
                </c:pt>
                <c:pt idx="57">
                  <c:v>46.889899146177321</c:v>
                </c:pt>
                <c:pt idx="58">
                  <c:v>47.051112610840121</c:v>
                </c:pt>
                <c:pt idx="59">
                  <c:v>47.051112610840121</c:v>
                </c:pt>
                <c:pt idx="60">
                  <c:v>47.550301840742073</c:v>
                </c:pt>
                <c:pt idx="61">
                  <c:v>47.550301840742073</c:v>
                </c:pt>
                <c:pt idx="62">
                  <c:v>48.65259152615458</c:v>
                </c:pt>
                <c:pt idx="63">
                  <c:v>48.65259152615458</c:v>
                </c:pt>
                <c:pt idx="64">
                  <c:v>48.864868997289904</c:v>
                </c:pt>
                <c:pt idx="65">
                  <c:v>48.864868997289904</c:v>
                </c:pt>
                <c:pt idx="66">
                  <c:v>49.453337125567849</c:v>
                </c:pt>
                <c:pt idx="67">
                  <c:v>49.453337125567849</c:v>
                </c:pt>
                <c:pt idx="68">
                  <c:v>49.515641110855086</c:v>
                </c:pt>
                <c:pt idx="69">
                  <c:v>49.515641110855086</c:v>
                </c:pt>
                <c:pt idx="70">
                  <c:v>50.540722405272668</c:v>
                </c:pt>
                <c:pt idx="71">
                  <c:v>50.540722405272668</c:v>
                </c:pt>
                <c:pt idx="72">
                  <c:v>50.541892314428139</c:v>
                </c:pt>
                <c:pt idx="73">
                  <c:v>50.541892314428139</c:v>
                </c:pt>
                <c:pt idx="74">
                  <c:v>50.632422495840203</c:v>
                </c:pt>
                <c:pt idx="75">
                  <c:v>50.632422495840203</c:v>
                </c:pt>
                <c:pt idx="76">
                  <c:v>50.720821484643167</c:v>
                </c:pt>
                <c:pt idx="77">
                  <c:v>50.720821484643167</c:v>
                </c:pt>
                <c:pt idx="78">
                  <c:v>52.51281310180876</c:v>
                </c:pt>
                <c:pt idx="79">
                  <c:v>52.51281310180876</c:v>
                </c:pt>
                <c:pt idx="80">
                  <c:v>52.571900640221287</c:v>
                </c:pt>
                <c:pt idx="81">
                  <c:v>52.571900640221287</c:v>
                </c:pt>
                <c:pt idx="82">
                  <c:v>52.659847072028725</c:v>
                </c:pt>
                <c:pt idx="83">
                  <c:v>52.659847072028725</c:v>
                </c:pt>
                <c:pt idx="84">
                  <c:v>52.666473592878219</c:v>
                </c:pt>
                <c:pt idx="85">
                  <c:v>52.666473592878219</c:v>
                </c:pt>
                <c:pt idx="86">
                  <c:v>52.807428957798592</c:v>
                </c:pt>
                <c:pt idx="87">
                  <c:v>52.807428957798592</c:v>
                </c:pt>
                <c:pt idx="88">
                  <c:v>52.882566145829429</c:v>
                </c:pt>
                <c:pt idx="89">
                  <c:v>52.882566145829429</c:v>
                </c:pt>
                <c:pt idx="90">
                  <c:v>53.294907810117394</c:v>
                </c:pt>
                <c:pt idx="91">
                  <c:v>53.294907810117394</c:v>
                </c:pt>
                <c:pt idx="92">
                  <c:v>54.229525977374173</c:v>
                </c:pt>
                <c:pt idx="93">
                  <c:v>54.229525977374173</c:v>
                </c:pt>
                <c:pt idx="94">
                  <c:v>54.283558861281243</c:v>
                </c:pt>
                <c:pt idx="95">
                  <c:v>54.283558861281243</c:v>
                </c:pt>
                <c:pt idx="96">
                  <c:v>54.653417912576657</c:v>
                </c:pt>
                <c:pt idx="97">
                  <c:v>54.653417912576657</c:v>
                </c:pt>
                <c:pt idx="98">
                  <c:v>54.818100205681318</c:v>
                </c:pt>
                <c:pt idx="99">
                  <c:v>54.818100205681318</c:v>
                </c:pt>
                <c:pt idx="100">
                  <c:v>54.868343041699333</c:v>
                </c:pt>
                <c:pt idx="101">
                  <c:v>54.868343041699333</c:v>
                </c:pt>
                <c:pt idx="102">
                  <c:v>55.781959184085203</c:v>
                </c:pt>
                <c:pt idx="103">
                  <c:v>55.781959184085203</c:v>
                </c:pt>
                <c:pt idx="104">
                  <c:v>55.83638240994582</c:v>
                </c:pt>
                <c:pt idx="105">
                  <c:v>55.83638240994582</c:v>
                </c:pt>
                <c:pt idx="106">
                  <c:v>56.549019179625439</c:v>
                </c:pt>
                <c:pt idx="107">
                  <c:v>56.549019179625439</c:v>
                </c:pt>
                <c:pt idx="108">
                  <c:v>56.622475136467152</c:v>
                </c:pt>
                <c:pt idx="109">
                  <c:v>56.622475136467152</c:v>
                </c:pt>
                <c:pt idx="110">
                  <c:v>56.671400372359003</c:v>
                </c:pt>
                <c:pt idx="111">
                  <c:v>56.671400372359003</c:v>
                </c:pt>
                <c:pt idx="112">
                  <c:v>57.098949096846454</c:v>
                </c:pt>
                <c:pt idx="113">
                  <c:v>57.098949096846454</c:v>
                </c:pt>
                <c:pt idx="114">
                  <c:v>57.991425865050502</c:v>
                </c:pt>
                <c:pt idx="115">
                  <c:v>57.991425865050502</c:v>
                </c:pt>
                <c:pt idx="116">
                  <c:v>58.326993923955428</c:v>
                </c:pt>
                <c:pt idx="117">
                  <c:v>58.326993923955428</c:v>
                </c:pt>
                <c:pt idx="118">
                  <c:v>58.761027956857504</c:v>
                </c:pt>
                <c:pt idx="119">
                  <c:v>58.761027956857504</c:v>
                </c:pt>
                <c:pt idx="120">
                  <c:v>60.158888900197361</c:v>
                </c:pt>
                <c:pt idx="121">
                  <c:v>60.158888900197361</c:v>
                </c:pt>
                <c:pt idx="122">
                  <c:v>62.017074855269684</c:v>
                </c:pt>
                <c:pt idx="123">
                  <c:v>62.017074855269684</c:v>
                </c:pt>
                <c:pt idx="124">
                  <c:v>62.509995222351513</c:v>
                </c:pt>
                <c:pt idx="125">
                  <c:v>62.509995222351513</c:v>
                </c:pt>
                <c:pt idx="126">
                  <c:v>62.599403470972454</c:v>
                </c:pt>
                <c:pt idx="127">
                  <c:v>62.599403470972454</c:v>
                </c:pt>
                <c:pt idx="128">
                  <c:v>62.715248171342125</c:v>
                </c:pt>
                <c:pt idx="129">
                  <c:v>62.715248171342125</c:v>
                </c:pt>
                <c:pt idx="130">
                  <c:v>62.765931904211769</c:v>
                </c:pt>
                <c:pt idx="131">
                  <c:v>62.765931904211769</c:v>
                </c:pt>
                <c:pt idx="132">
                  <c:v>63.018551251069532</c:v>
                </c:pt>
                <c:pt idx="133">
                  <c:v>63.018551251069532</c:v>
                </c:pt>
                <c:pt idx="134">
                  <c:v>63.025055276490193</c:v>
                </c:pt>
                <c:pt idx="135">
                  <c:v>63.025055276490193</c:v>
                </c:pt>
                <c:pt idx="136">
                  <c:v>63.467351125902908</c:v>
                </c:pt>
                <c:pt idx="137">
                  <c:v>63.467351125902908</c:v>
                </c:pt>
                <c:pt idx="138">
                  <c:v>63.574588380758229</c:v>
                </c:pt>
                <c:pt idx="139">
                  <c:v>63.574588380758229</c:v>
                </c:pt>
                <c:pt idx="140">
                  <c:v>63.645973244777323</c:v>
                </c:pt>
                <c:pt idx="141">
                  <c:v>63.645973244777323</c:v>
                </c:pt>
                <c:pt idx="142">
                  <c:v>63.720494026150725</c:v>
                </c:pt>
                <c:pt idx="143">
                  <c:v>63.720494026150725</c:v>
                </c:pt>
                <c:pt idx="144">
                  <c:v>63.91283774878422</c:v>
                </c:pt>
                <c:pt idx="145">
                  <c:v>63.91283774878422</c:v>
                </c:pt>
                <c:pt idx="146">
                  <c:v>64.147826342547049</c:v>
                </c:pt>
                <c:pt idx="147">
                  <c:v>64.147826342547049</c:v>
                </c:pt>
                <c:pt idx="148">
                  <c:v>65.356312540286908</c:v>
                </c:pt>
                <c:pt idx="149">
                  <c:v>65.356312540286908</c:v>
                </c:pt>
                <c:pt idx="150">
                  <c:v>65.703767421352779</c:v>
                </c:pt>
                <c:pt idx="151">
                  <c:v>65.703767421352779</c:v>
                </c:pt>
                <c:pt idx="152">
                  <c:v>66.370496083059223</c:v>
                </c:pt>
                <c:pt idx="153">
                  <c:v>66.370496083059223</c:v>
                </c:pt>
                <c:pt idx="154">
                  <c:v>66.417068480941069</c:v>
                </c:pt>
                <c:pt idx="155">
                  <c:v>66.417068480941069</c:v>
                </c:pt>
                <c:pt idx="156">
                  <c:v>66.434869298997384</c:v>
                </c:pt>
                <c:pt idx="157">
                  <c:v>66.434869298997384</c:v>
                </c:pt>
                <c:pt idx="158">
                  <c:v>67.616210000904331</c:v>
                </c:pt>
                <c:pt idx="159">
                  <c:v>67.616210000904331</c:v>
                </c:pt>
                <c:pt idx="160">
                  <c:v>67.74271906520184</c:v>
                </c:pt>
                <c:pt idx="161">
                  <c:v>67.74271906520184</c:v>
                </c:pt>
                <c:pt idx="162">
                  <c:v>67.796626758058636</c:v>
                </c:pt>
                <c:pt idx="163">
                  <c:v>67.796626758058636</c:v>
                </c:pt>
                <c:pt idx="164">
                  <c:v>68.291693747838409</c:v>
                </c:pt>
                <c:pt idx="165">
                  <c:v>68.291693747838409</c:v>
                </c:pt>
                <c:pt idx="166">
                  <c:v>68.392606339490541</c:v>
                </c:pt>
                <c:pt idx="167">
                  <c:v>68.392606339490541</c:v>
                </c:pt>
                <c:pt idx="168">
                  <c:v>69.20587855064521</c:v>
                </c:pt>
                <c:pt idx="169">
                  <c:v>69.20587855064521</c:v>
                </c:pt>
                <c:pt idx="170">
                  <c:v>69.754345745063915</c:v>
                </c:pt>
                <c:pt idx="171">
                  <c:v>69.754345745063915</c:v>
                </c:pt>
                <c:pt idx="172">
                  <c:v>69.833970731859054</c:v>
                </c:pt>
                <c:pt idx="173">
                  <c:v>69.833970731859054</c:v>
                </c:pt>
                <c:pt idx="174">
                  <c:v>70.274735785493334</c:v>
                </c:pt>
                <c:pt idx="175">
                  <c:v>70.274735785493334</c:v>
                </c:pt>
                <c:pt idx="176">
                  <c:v>70.641979558347771</c:v>
                </c:pt>
                <c:pt idx="177">
                  <c:v>70.641979558347771</c:v>
                </c:pt>
                <c:pt idx="178">
                  <c:v>71.224231166745668</c:v>
                </c:pt>
                <c:pt idx="179">
                  <c:v>71.224231166745668</c:v>
                </c:pt>
                <c:pt idx="180">
                  <c:v>71.306725807264414</c:v>
                </c:pt>
                <c:pt idx="181">
                  <c:v>71.306725807264414</c:v>
                </c:pt>
                <c:pt idx="182">
                  <c:v>71.733097112529549</c:v>
                </c:pt>
                <c:pt idx="183">
                  <c:v>71.733097112529549</c:v>
                </c:pt>
                <c:pt idx="184">
                  <c:v>71.773043160153648</c:v>
                </c:pt>
                <c:pt idx="185">
                  <c:v>71.773043160153648</c:v>
                </c:pt>
                <c:pt idx="186">
                  <c:v>72.364966447556483</c:v>
                </c:pt>
                <c:pt idx="187">
                  <c:v>72.364966447556483</c:v>
                </c:pt>
                <c:pt idx="188">
                  <c:v>72.865796619363437</c:v>
                </c:pt>
                <c:pt idx="189">
                  <c:v>72.865796619363437</c:v>
                </c:pt>
                <c:pt idx="190">
                  <c:v>72.929601256742345</c:v>
                </c:pt>
                <c:pt idx="191">
                  <c:v>72.929601256742345</c:v>
                </c:pt>
                <c:pt idx="192">
                  <c:v>73.160713122930872</c:v>
                </c:pt>
                <c:pt idx="193">
                  <c:v>73.160713122930872</c:v>
                </c:pt>
                <c:pt idx="194">
                  <c:v>74.060731896772538</c:v>
                </c:pt>
                <c:pt idx="195">
                  <c:v>74.060731896772538</c:v>
                </c:pt>
                <c:pt idx="196">
                  <c:v>74.507519845659829</c:v>
                </c:pt>
                <c:pt idx="197">
                  <c:v>74.507519845659829</c:v>
                </c:pt>
                <c:pt idx="198">
                  <c:v>74.525525954887286</c:v>
                </c:pt>
                <c:pt idx="199">
                  <c:v>74.525525954887286</c:v>
                </c:pt>
                <c:pt idx="200">
                  <c:v>75.073576336015762</c:v>
                </c:pt>
                <c:pt idx="201">
                  <c:v>75.073576336015762</c:v>
                </c:pt>
                <c:pt idx="202">
                  <c:v>76.618406856362796</c:v>
                </c:pt>
                <c:pt idx="203">
                  <c:v>76.618406856362796</c:v>
                </c:pt>
                <c:pt idx="204">
                  <c:v>78.226096373390462</c:v>
                </c:pt>
                <c:pt idx="205">
                  <c:v>78.226096373390462</c:v>
                </c:pt>
                <c:pt idx="206">
                  <c:v>78.460908598403819</c:v>
                </c:pt>
                <c:pt idx="207">
                  <c:v>78.460908598403819</c:v>
                </c:pt>
                <c:pt idx="208">
                  <c:v>78.672678064980488</c:v>
                </c:pt>
                <c:pt idx="209">
                  <c:v>78.672678064980488</c:v>
                </c:pt>
                <c:pt idx="210">
                  <c:v>80.352695011129867</c:v>
                </c:pt>
                <c:pt idx="211">
                  <c:v>80.352695011129867</c:v>
                </c:pt>
                <c:pt idx="212">
                  <c:v>80.645930286037938</c:v>
                </c:pt>
                <c:pt idx="213">
                  <c:v>80.645930286037938</c:v>
                </c:pt>
                <c:pt idx="214">
                  <c:v>80.722792720878289</c:v>
                </c:pt>
                <c:pt idx="215">
                  <c:v>80.722792720878289</c:v>
                </c:pt>
                <c:pt idx="216">
                  <c:v>80.763642885220989</c:v>
                </c:pt>
                <c:pt idx="217">
                  <c:v>80.763642885220989</c:v>
                </c:pt>
                <c:pt idx="218">
                  <c:v>82.351619392549935</c:v>
                </c:pt>
                <c:pt idx="219">
                  <c:v>82.351619392549935</c:v>
                </c:pt>
                <c:pt idx="220">
                  <c:v>82.780423893636623</c:v>
                </c:pt>
                <c:pt idx="221">
                  <c:v>82.780423893636623</c:v>
                </c:pt>
                <c:pt idx="222">
                  <c:v>83.586698937189539</c:v>
                </c:pt>
                <c:pt idx="223">
                  <c:v>83.586698937189539</c:v>
                </c:pt>
                <c:pt idx="224">
                  <c:v>83.856584905781574</c:v>
                </c:pt>
                <c:pt idx="225">
                  <c:v>83.856584905781574</c:v>
                </c:pt>
                <c:pt idx="226">
                  <c:v>85.899961792015688</c:v>
                </c:pt>
                <c:pt idx="227">
                  <c:v>85.899961792015688</c:v>
                </c:pt>
                <c:pt idx="228">
                  <c:v>87.889580897835614</c:v>
                </c:pt>
                <c:pt idx="229">
                  <c:v>87.889580897835614</c:v>
                </c:pt>
                <c:pt idx="230">
                  <c:v>88.557876252534726</c:v>
                </c:pt>
                <c:pt idx="231">
                  <c:v>88.557876252534726</c:v>
                </c:pt>
                <c:pt idx="232">
                  <c:v>88.886643430994283</c:v>
                </c:pt>
                <c:pt idx="233">
                  <c:v>88.886643430994283</c:v>
                </c:pt>
                <c:pt idx="234">
                  <c:v>90.596245864573589</c:v>
                </c:pt>
                <c:pt idx="235">
                  <c:v>90.596245864573589</c:v>
                </c:pt>
                <c:pt idx="236">
                  <c:v>95.577929452512564</c:v>
                </c:pt>
                <c:pt idx="237">
                  <c:v>95.577929452512564</c:v>
                </c:pt>
                <c:pt idx="238">
                  <c:v>110.03872424515582</c:v>
                </c:pt>
                <c:pt idx="239">
                  <c:v>110.03872424515582</c:v>
                </c:pt>
                <c:pt idx="240">
                  <c:v>122.48835552746749</c:v>
                </c:pt>
                <c:pt idx="241">
                  <c:v>122.48835552746749</c:v>
                </c:pt>
                <c:pt idx="242">
                  <c:v>124.39293320574622</c:v>
                </c:pt>
                <c:pt idx="243">
                  <c:v>124.39293320574622</c:v>
                </c:pt>
                <c:pt idx="244">
                  <c:v>135.32743605464077</c:v>
                </c:pt>
                <c:pt idx="245">
                  <c:v>135.32743605464077</c:v>
                </c:pt>
                <c:pt idx="246">
                  <c:v>160.89134462652808</c:v>
                </c:pt>
                <c:pt idx="247">
                  <c:v>160.89134462652808</c:v>
                </c:pt>
                <c:pt idx="248">
                  <c:v>217.42728152148899</c:v>
                </c:pt>
                <c:pt idx="249">
                  <c:v>217.42728152148899</c:v>
                </c:pt>
                <c:pt idx="250">
                  <c:v>255.42326734893211</c:v>
                </c:pt>
                <c:pt idx="251">
                  <c:v>255.42326734893211</c:v>
                </c:pt>
                <c:pt idx="252">
                  <c:v>292.76656835431061</c:v>
                </c:pt>
                <c:pt idx="253">
                  <c:v>292.76656835431061</c:v>
                </c:pt>
                <c:pt idx="254">
                  <c:v>308.77446673710693</c:v>
                </c:pt>
                <c:pt idx="255">
                  <c:v>308.77446673710693</c:v>
                </c:pt>
                <c:pt idx="256">
                  <c:v>3582.4599806094579</c:v>
                </c:pt>
                <c:pt idx="257">
                  <c:v>3582.4599806094579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A9-4CEA-A6C5-EB0EE3EE7C31}"/>
            </c:ext>
          </c:extLst>
        </c:ser>
        <c:ser>
          <c:idx val="2"/>
          <c:order val="2"/>
          <c:tx>
            <c:v>Taxa 4%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'Curva Oferta'!$T$4:$T$261</c:f>
              <c:numCache>
                <c:formatCode>General</c:formatCode>
                <c:ptCount val="258"/>
                <c:pt idx="0">
                  <c:v>0</c:v>
                </c:pt>
                <c:pt idx="1">
                  <c:v>5.6239596188490032E-2</c:v>
                </c:pt>
                <c:pt idx="2">
                  <c:v>5.6239596188490032E-2</c:v>
                </c:pt>
                <c:pt idx="3">
                  <c:v>0.11067896239399451</c:v>
                </c:pt>
                <c:pt idx="4">
                  <c:v>0.11067896239399451</c:v>
                </c:pt>
                <c:pt idx="5">
                  <c:v>0.32034502516489888</c:v>
                </c:pt>
                <c:pt idx="6">
                  <c:v>0.32034502516489888</c:v>
                </c:pt>
                <c:pt idx="7">
                  <c:v>0.41388817298036717</c:v>
                </c:pt>
                <c:pt idx="8">
                  <c:v>0.41388817298036717</c:v>
                </c:pt>
                <c:pt idx="9">
                  <c:v>0.50341973392785233</c:v>
                </c:pt>
                <c:pt idx="10">
                  <c:v>0.50341973392785233</c:v>
                </c:pt>
                <c:pt idx="11">
                  <c:v>0.97110162268527223</c:v>
                </c:pt>
                <c:pt idx="12">
                  <c:v>0.97110162268527223</c:v>
                </c:pt>
                <c:pt idx="13">
                  <c:v>1.2944905822808053</c:v>
                </c:pt>
                <c:pt idx="14">
                  <c:v>1.2944905822808053</c:v>
                </c:pt>
                <c:pt idx="15">
                  <c:v>1.495960975536835</c:v>
                </c:pt>
                <c:pt idx="16">
                  <c:v>1.495960975536835</c:v>
                </c:pt>
                <c:pt idx="17">
                  <c:v>1.7947067786473025</c:v>
                </c:pt>
                <c:pt idx="18">
                  <c:v>1.7947067786473025</c:v>
                </c:pt>
                <c:pt idx="19">
                  <c:v>1.9701814543472029</c:v>
                </c:pt>
                <c:pt idx="20">
                  <c:v>1.9701814543472029</c:v>
                </c:pt>
                <c:pt idx="21">
                  <c:v>2.2897760095565287</c:v>
                </c:pt>
                <c:pt idx="22">
                  <c:v>2.2897760095565287</c:v>
                </c:pt>
                <c:pt idx="23">
                  <c:v>2.3650225133097988</c:v>
                </c:pt>
                <c:pt idx="24">
                  <c:v>2.3650225133097988</c:v>
                </c:pt>
                <c:pt idx="25">
                  <c:v>2.7680846966093045</c:v>
                </c:pt>
                <c:pt idx="26">
                  <c:v>2.7680846966093045</c:v>
                </c:pt>
                <c:pt idx="27">
                  <c:v>2.8700855237225067</c:v>
                </c:pt>
                <c:pt idx="28">
                  <c:v>2.8700855237225067</c:v>
                </c:pt>
                <c:pt idx="29">
                  <c:v>2.9958886072006692</c:v>
                </c:pt>
                <c:pt idx="30">
                  <c:v>2.9958886072006692</c:v>
                </c:pt>
                <c:pt idx="31">
                  <c:v>3.0520687194083393</c:v>
                </c:pt>
                <c:pt idx="32">
                  <c:v>3.0520687194083393</c:v>
                </c:pt>
                <c:pt idx="33">
                  <c:v>3.2696427314235894</c:v>
                </c:pt>
                <c:pt idx="34">
                  <c:v>3.2696427314235894</c:v>
                </c:pt>
                <c:pt idx="35">
                  <c:v>3.3403166958301589</c:v>
                </c:pt>
                <c:pt idx="36">
                  <c:v>3.3403166958301589</c:v>
                </c:pt>
                <c:pt idx="37">
                  <c:v>3.4706835705603161</c:v>
                </c:pt>
                <c:pt idx="38">
                  <c:v>3.4706835705603161</c:v>
                </c:pt>
                <c:pt idx="39">
                  <c:v>3.5559497121902304</c:v>
                </c:pt>
                <c:pt idx="40">
                  <c:v>3.5559497121902304</c:v>
                </c:pt>
                <c:pt idx="41">
                  <c:v>3.6467890071536444</c:v>
                </c:pt>
                <c:pt idx="42">
                  <c:v>3.6467890071536444</c:v>
                </c:pt>
                <c:pt idx="43">
                  <c:v>8.7528322573455473</c:v>
                </c:pt>
                <c:pt idx="44">
                  <c:v>8.7528322573455473</c:v>
                </c:pt>
                <c:pt idx="45">
                  <c:v>12.547534305944799</c:v>
                </c:pt>
                <c:pt idx="46">
                  <c:v>12.547534305944799</c:v>
                </c:pt>
                <c:pt idx="47">
                  <c:v>15.008382452682252</c:v>
                </c:pt>
                <c:pt idx="48">
                  <c:v>15.008382452682252</c:v>
                </c:pt>
                <c:pt idx="49">
                  <c:v>15.325575494511469</c:v>
                </c:pt>
                <c:pt idx="50">
                  <c:v>15.325575494511469</c:v>
                </c:pt>
                <c:pt idx="51">
                  <c:v>15.329336200327004</c:v>
                </c:pt>
                <c:pt idx="52">
                  <c:v>15.329336200327004</c:v>
                </c:pt>
                <c:pt idx="53">
                  <c:v>15.347382337906305</c:v>
                </c:pt>
                <c:pt idx="54">
                  <c:v>15.347382337906305</c:v>
                </c:pt>
                <c:pt idx="55">
                  <c:v>15.724841666223416</c:v>
                </c:pt>
                <c:pt idx="56">
                  <c:v>15.724841666223416</c:v>
                </c:pt>
                <c:pt idx="57">
                  <c:v>16.055274504318191</c:v>
                </c:pt>
                <c:pt idx="58">
                  <c:v>16.055274504318191</c:v>
                </c:pt>
                <c:pt idx="59">
                  <c:v>16.193403203828563</c:v>
                </c:pt>
                <c:pt idx="60">
                  <c:v>16.193403203828563</c:v>
                </c:pt>
                <c:pt idx="61">
                  <c:v>16.532456065052276</c:v>
                </c:pt>
                <c:pt idx="62">
                  <c:v>16.532456065052276</c:v>
                </c:pt>
                <c:pt idx="63">
                  <c:v>20.898559299851261</c:v>
                </c:pt>
                <c:pt idx="64">
                  <c:v>20.898559299851261</c:v>
                </c:pt>
                <c:pt idx="65">
                  <c:v>21.342010696003644</c:v>
                </c:pt>
                <c:pt idx="66">
                  <c:v>21.342010696003644</c:v>
                </c:pt>
                <c:pt idx="67">
                  <c:v>21.464286683769227</c:v>
                </c:pt>
                <c:pt idx="68">
                  <c:v>21.464286683769227</c:v>
                </c:pt>
                <c:pt idx="69">
                  <c:v>22.117293754587443</c:v>
                </c:pt>
                <c:pt idx="70">
                  <c:v>22.117293754587443</c:v>
                </c:pt>
                <c:pt idx="71">
                  <c:v>22.389020015988788</c:v>
                </c:pt>
                <c:pt idx="72">
                  <c:v>22.389020015988788</c:v>
                </c:pt>
                <c:pt idx="73">
                  <c:v>22.497062005611667</c:v>
                </c:pt>
                <c:pt idx="74">
                  <c:v>22.497062005611667</c:v>
                </c:pt>
                <c:pt idx="75">
                  <c:v>22.805091295941118</c:v>
                </c:pt>
                <c:pt idx="76">
                  <c:v>22.805091295941118</c:v>
                </c:pt>
                <c:pt idx="77">
                  <c:v>22.815414989809469</c:v>
                </c:pt>
                <c:pt idx="78">
                  <c:v>22.815414989809469</c:v>
                </c:pt>
                <c:pt idx="79">
                  <c:v>31.485630247157221</c:v>
                </c:pt>
                <c:pt idx="80">
                  <c:v>31.485630247157221</c:v>
                </c:pt>
                <c:pt idx="81">
                  <c:v>31.528982836352093</c:v>
                </c:pt>
                <c:pt idx="82">
                  <c:v>31.528982836352093</c:v>
                </c:pt>
                <c:pt idx="83">
                  <c:v>31.80908524976574</c:v>
                </c:pt>
                <c:pt idx="84">
                  <c:v>31.80908524976574</c:v>
                </c:pt>
                <c:pt idx="85">
                  <c:v>32.09917601723911</c:v>
                </c:pt>
                <c:pt idx="86">
                  <c:v>32.09917601723911</c:v>
                </c:pt>
                <c:pt idx="87">
                  <c:v>32.787283817147781</c:v>
                </c:pt>
                <c:pt idx="88">
                  <c:v>32.787283817147781</c:v>
                </c:pt>
                <c:pt idx="89">
                  <c:v>34.046172196233627</c:v>
                </c:pt>
                <c:pt idx="90">
                  <c:v>34.046172196233627</c:v>
                </c:pt>
                <c:pt idx="91">
                  <c:v>34.663304111311078</c:v>
                </c:pt>
                <c:pt idx="92">
                  <c:v>34.663304111311078</c:v>
                </c:pt>
                <c:pt idx="93">
                  <c:v>34.933232123809773</c:v>
                </c:pt>
                <c:pt idx="94">
                  <c:v>34.933232123809773</c:v>
                </c:pt>
                <c:pt idx="95">
                  <c:v>35.137162390099498</c:v>
                </c:pt>
                <c:pt idx="96">
                  <c:v>35.137162390099498</c:v>
                </c:pt>
                <c:pt idx="97">
                  <c:v>35.32796705766939</c:v>
                </c:pt>
                <c:pt idx="98">
                  <c:v>35.32796705766939</c:v>
                </c:pt>
                <c:pt idx="99">
                  <c:v>35.477288769970507</c:v>
                </c:pt>
                <c:pt idx="100">
                  <c:v>35.477288769970507</c:v>
                </c:pt>
                <c:pt idx="101">
                  <c:v>35.834659354531013</c:v>
                </c:pt>
                <c:pt idx="102">
                  <c:v>35.834659354531013</c:v>
                </c:pt>
                <c:pt idx="103">
                  <c:v>36.344932688149228</c:v>
                </c:pt>
                <c:pt idx="104">
                  <c:v>36.344932688149228</c:v>
                </c:pt>
                <c:pt idx="105">
                  <c:v>36.358820641948078</c:v>
                </c:pt>
                <c:pt idx="106">
                  <c:v>36.358820641948078</c:v>
                </c:pt>
                <c:pt idx="107">
                  <c:v>37.167236450406662</c:v>
                </c:pt>
                <c:pt idx="108">
                  <c:v>37.167236450406662</c:v>
                </c:pt>
                <c:pt idx="109">
                  <c:v>38.346353671503238</c:v>
                </c:pt>
                <c:pt idx="110">
                  <c:v>38.346353671503238</c:v>
                </c:pt>
                <c:pt idx="111">
                  <c:v>38.527193795206401</c:v>
                </c:pt>
                <c:pt idx="112">
                  <c:v>38.527193795206401</c:v>
                </c:pt>
                <c:pt idx="113">
                  <c:v>38.612955917630451</c:v>
                </c:pt>
                <c:pt idx="114">
                  <c:v>38.612955917630451</c:v>
                </c:pt>
                <c:pt idx="115">
                  <c:v>38.774817902510719</c:v>
                </c:pt>
                <c:pt idx="116">
                  <c:v>38.774817902510719</c:v>
                </c:pt>
                <c:pt idx="117">
                  <c:v>39.074743387566109</c:v>
                </c:pt>
                <c:pt idx="118">
                  <c:v>39.074743387566109</c:v>
                </c:pt>
                <c:pt idx="119">
                  <c:v>39.394480508349297</c:v>
                </c:pt>
                <c:pt idx="120">
                  <c:v>39.394480508349297</c:v>
                </c:pt>
                <c:pt idx="121">
                  <c:v>40.117199118773691</c:v>
                </c:pt>
                <c:pt idx="122">
                  <c:v>40.117199118773691</c:v>
                </c:pt>
                <c:pt idx="123">
                  <c:v>40.369074594416581</c:v>
                </c:pt>
                <c:pt idx="124">
                  <c:v>40.369074594416581</c:v>
                </c:pt>
                <c:pt idx="125">
                  <c:v>40.410949240504905</c:v>
                </c:pt>
                <c:pt idx="126">
                  <c:v>40.410949240504905</c:v>
                </c:pt>
                <c:pt idx="127">
                  <c:v>40.869626778854908</c:v>
                </c:pt>
                <c:pt idx="128">
                  <c:v>40.869626778854908</c:v>
                </c:pt>
                <c:pt idx="129">
                  <c:v>41.825300693348815</c:v>
                </c:pt>
                <c:pt idx="130">
                  <c:v>41.825300693348815</c:v>
                </c:pt>
                <c:pt idx="131">
                  <c:v>42.14493836639457</c:v>
                </c:pt>
                <c:pt idx="132">
                  <c:v>42.14493836639457</c:v>
                </c:pt>
                <c:pt idx="133">
                  <c:v>42.393770034272436</c:v>
                </c:pt>
                <c:pt idx="134">
                  <c:v>42.393770034272436</c:v>
                </c:pt>
                <c:pt idx="135">
                  <c:v>42.762895591712102</c:v>
                </c:pt>
                <c:pt idx="136">
                  <c:v>42.762895591712102</c:v>
                </c:pt>
                <c:pt idx="137">
                  <c:v>43.126699863454633</c:v>
                </c:pt>
                <c:pt idx="138">
                  <c:v>43.126699863454633</c:v>
                </c:pt>
                <c:pt idx="139">
                  <c:v>43.505744441242165</c:v>
                </c:pt>
                <c:pt idx="140">
                  <c:v>43.505744441242165</c:v>
                </c:pt>
                <c:pt idx="141">
                  <c:v>43.704138333200355</c:v>
                </c:pt>
                <c:pt idx="142">
                  <c:v>43.704138333200355</c:v>
                </c:pt>
                <c:pt idx="143">
                  <c:v>44.145975773838849</c:v>
                </c:pt>
                <c:pt idx="144">
                  <c:v>44.145975773838849</c:v>
                </c:pt>
                <c:pt idx="145">
                  <c:v>44.898844530074449</c:v>
                </c:pt>
                <c:pt idx="146">
                  <c:v>44.898844530074449</c:v>
                </c:pt>
                <c:pt idx="147">
                  <c:v>45.159806265701043</c:v>
                </c:pt>
                <c:pt idx="148">
                  <c:v>45.159806265701043</c:v>
                </c:pt>
                <c:pt idx="149">
                  <c:v>45.422281198046875</c:v>
                </c:pt>
                <c:pt idx="150">
                  <c:v>45.422281198046875</c:v>
                </c:pt>
                <c:pt idx="151">
                  <c:v>45.443998002539374</c:v>
                </c:pt>
                <c:pt idx="152">
                  <c:v>45.443998002539374</c:v>
                </c:pt>
                <c:pt idx="153">
                  <c:v>45.445205638431617</c:v>
                </c:pt>
                <c:pt idx="154">
                  <c:v>45.445205638431617</c:v>
                </c:pt>
                <c:pt idx="155">
                  <c:v>45.516783690216506</c:v>
                </c:pt>
                <c:pt idx="156">
                  <c:v>45.516783690216506</c:v>
                </c:pt>
                <c:pt idx="157">
                  <c:v>45.677968824042019</c:v>
                </c:pt>
                <c:pt idx="158">
                  <c:v>45.677968824042019</c:v>
                </c:pt>
                <c:pt idx="159">
                  <c:v>45.678390134002015</c:v>
                </c:pt>
                <c:pt idx="160">
                  <c:v>45.678390134002015</c:v>
                </c:pt>
                <c:pt idx="161">
                  <c:v>46.187985932002547</c:v>
                </c:pt>
                <c:pt idx="162">
                  <c:v>46.187985932002547</c:v>
                </c:pt>
                <c:pt idx="163">
                  <c:v>46.64766720591701</c:v>
                </c:pt>
                <c:pt idx="164">
                  <c:v>46.64766720591701</c:v>
                </c:pt>
                <c:pt idx="165">
                  <c:v>48.396631756225148</c:v>
                </c:pt>
                <c:pt idx="166">
                  <c:v>48.396631756225148</c:v>
                </c:pt>
                <c:pt idx="167">
                  <c:v>50.830457475744382</c:v>
                </c:pt>
                <c:pt idx="168">
                  <c:v>50.830457475744382</c:v>
                </c:pt>
                <c:pt idx="169">
                  <c:v>52.528303533126575</c:v>
                </c:pt>
                <c:pt idx="170">
                  <c:v>52.528303533126575</c:v>
                </c:pt>
                <c:pt idx="171">
                  <c:v>52.531349058354756</c:v>
                </c:pt>
                <c:pt idx="172">
                  <c:v>52.531349058354756</c:v>
                </c:pt>
                <c:pt idx="173">
                  <c:v>52.546250934315928</c:v>
                </c:pt>
                <c:pt idx="174">
                  <c:v>52.546250934315928</c:v>
                </c:pt>
                <c:pt idx="175">
                  <c:v>52.559795325257596</c:v>
                </c:pt>
                <c:pt idx="176">
                  <c:v>52.559795325257596</c:v>
                </c:pt>
                <c:pt idx="177">
                  <c:v>52.579236800292954</c:v>
                </c:pt>
                <c:pt idx="178">
                  <c:v>52.579236800292954</c:v>
                </c:pt>
                <c:pt idx="179">
                  <c:v>52.759251266711281</c:v>
                </c:pt>
                <c:pt idx="180">
                  <c:v>52.759251266711281</c:v>
                </c:pt>
                <c:pt idx="181">
                  <c:v>52.947216415397783</c:v>
                </c:pt>
                <c:pt idx="182">
                  <c:v>52.947216415397783</c:v>
                </c:pt>
                <c:pt idx="183">
                  <c:v>54.826885684862013</c:v>
                </c:pt>
                <c:pt idx="184">
                  <c:v>54.826885684862013</c:v>
                </c:pt>
                <c:pt idx="185">
                  <c:v>55.336882505281295</c:v>
                </c:pt>
                <c:pt idx="186">
                  <c:v>55.336882505281295</c:v>
                </c:pt>
                <c:pt idx="187">
                  <c:v>55.716453113766988</c:v>
                </c:pt>
                <c:pt idx="188">
                  <c:v>55.716453113766988</c:v>
                </c:pt>
                <c:pt idx="189">
                  <c:v>55.958392093053845</c:v>
                </c:pt>
                <c:pt idx="190">
                  <c:v>55.958392093053845</c:v>
                </c:pt>
                <c:pt idx="191">
                  <c:v>55.961314644730884</c:v>
                </c:pt>
                <c:pt idx="192">
                  <c:v>55.961314644730884</c:v>
                </c:pt>
                <c:pt idx="193">
                  <c:v>55.976760865041534</c:v>
                </c:pt>
                <c:pt idx="194">
                  <c:v>55.976760865041534</c:v>
                </c:pt>
                <c:pt idx="195">
                  <c:v>56.374442513117771</c:v>
                </c:pt>
                <c:pt idx="196">
                  <c:v>56.374442513117771</c:v>
                </c:pt>
                <c:pt idx="197">
                  <c:v>56.617020360309226</c:v>
                </c:pt>
                <c:pt idx="198">
                  <c:v>56.617020360309226</c:v>
                </c:pt>
                <c:pt idx="199">
                  <c:v>58.203985596161338</c:v>
                </c:pt>
                <c:pt idx="200">
                  <c:v>58.203985596161338</c:v>
                </c:pt>
                <c:pt idx="201">
                  <c:v>58.339241136575488</c:v>
                </c:pt>
                <c:pt idx="202">
                  <c:v>58.339241136575488</c:v>
                </c:pt>
                <c:pt idx="203">
                  <c:v>58.378421920578646</c:v>
                </c:pt>
                <c:pt idx="204">
                  <c:v>58.378421920578646</c:v>
                </c:pt>
                <c:pt idx="205">
                  <c:v>59.451273005948757</c:v>
                </c:pt>
                <c:pt idx="206">
                  <c:v>59.451273005948757</c:v>
                </c:pt>
                <c:pt idx="207">
                  <c:v>59.453404976931601</c:v>
                </c:pt>
                <c:pt idx="208">
                  <c:v>59.453404976931601</c:v>
                </c:pt>
                <c:pt idx="209">
                  <c:v>59.572186888086719</c:v>
                </c:pt>
                <c:pt idx="210">
                  <c:v>59.572186888086719</c:v>
                </c:pt>
                <c:pt idx="211">
                  <c:v>60.285542858921175</c:v>
                </c:pt>
                <c:pt idx="212">
                  <c:v>60.285542858921175</c:v>
                </c:pt>
                <c:pt idx="213">
                  <c:v>60.344596246917675</c:v>
                </c:pt>
                <c:pt idx="214">
                  <c:v>60.344596246917675</c:v>
                </c:pt>
                <c:pt idx="215">
                  <c:v>60.355123156722378</c:v>
                </c:pt>
                <c:pt idx="216">
                  <c:v>60.355123156722378</c:v>
                </c:pt>
                <c:pt idx="217">
                  <c:v>60.912246881500955</c:v>
                </c:pt>
                <c:pt idx="218">
                  <c:v>60.912246881500955</c:v>
                </c:pt>
                <c:pt idx="219">
                  <c:v>61.204235550356721</c:v>
                </c:pt>
                <c:pt idx="220">
                  <c:v>61.204235550356721</c:v>
                </c:pt>
                <c:pt idx="221">
                  <c:v>61.280806735158016</c:v>
                </c:pt>
                <c:pt idx="222">
                  <c:v>61.280806735158016</c:v>
                </c:pt>
                <c:pt idx="223">
                  <c:v>61.300686444159297</c:v>
                </c:pt>
                <c:pt idx="224">
                  <c:v>61.300686444159297</c:v>
                </c:pt>
                <c:pt idx="225">
                  <c:v>61.337817892699299</c:v>
                </c:pt>
                <c:pt idx="226">
                  <c:v>61.337817892699299</c:v>
                </c:pt>
                <c:pt idx="227">
                  <c:v>61.349614451434299</c:v>
                </c:pt>
                <c:pt idx="228">
                  <c:v>61.349614451434299</c:v>
                </c:pt>
                <c:pt idx="229">
                  <c:v>61.581673433435022</c:v>
                </c:pt>
                <c:pt idx="230">
                  <c:v>61.581673433435022</c:v>
                </c:pt>
                <c:pt idx="231">
                  <c:v>61.875221800641334</c:v>
                </c:pt>
                <c:pt idx="232">
                  <c:v>61.875221800641334</c:v>
                </c:pt>
                <c:pt idx="233">
                  <c:v>61.979852247057238</c:v>
                </c:pt>
                <c:pt idx="234">
                  <c:v>61.979852247057238</c:v>
                </c:pt>
                <c:pt idx="235">
                  <c:v>61.981568812102637</c:v>
                </c:pt>
                <c:pt idx="236">
                  <c:v>61.981568812102637</c:v>
                </c:pt>
                <c:pt idx="237">
                  <c:v>61.987342604102935</c:v>
                </c:pt>
                <c:pt idx="238">
                  <c:v>61.987342604102935</c:v>
                </c:pt>
                <c:pt idx="239">
                  <c:v>62.000105632963162</c:v>
                </c:pt>
                <c:pt idx="240">
                  <c:v>62.000105632963162</c:v>
                </c:pt>
                <c:pt idx="241">
                  <c:v>62.011754103533164</c:v>
                </c:pt>
                <c:pt idx="242">
                  <c:v>62.011754103533164</c:v>
                </c:pt>
                <c:pt idx="243">
                  <c:v>62.023241632523707</c:v>
                </c:pt>
                <c:pt idx="244">
                  <c:v>62.023241632523707</c:v>
                </c:pt>
                <c:pt idx="245">
                  <c:v>62.054493057528909</c:v>
                </c:pt>
                <c:pt idx="246">
                  <c:v>62.054493057528909</c:v>
                </c:pt>
                <c:pt idx="247">
                  <c:v>62.055009140564422</c:v>
                </c:pt>
                <c:pt idx="248">
                  <c:v>62.055009140564422</c:v>
                </c:pt>
                <c:pt idx="249">
                  <c:v>62.057289140439423</c:v>
                </c:pt>
                <c:pt idx="250">
                  <c:v>62.057289140439423</c:v>
                </c:pt>
                <c:pt idx="251">
                  <c:v>62.058275815456547</c:v>
                </c:pt>
                <c:pt idx="252">
                  <c:v>62.058275815456547</c:v>
                </c:pt>
                <c:pt idx="253">
                  <c:v>62.05855027645319</c:v>
                </c:pt>
                <c:pt idx="254">
                  <c:v>62.05855027645319</c:v>
                </c:pt>
                <c:pt idx="255">
                  <c:v>62.058860676437163</c:v>
                </c:pt>
                <c:pt idx="256">
                  <c:v>62.058860676437163</c:v>
                </c:pt>
                <c:pt idx="257">
                  <c:v>62.059599577075481</c:v>
                </c:pt>
              </c:numCache>
            </c:numRef>
          </c:xVal>
          <c:yVal>
            <c:numRef>
              <c:f>'Curva Oferta'!$U$4:$U$261</c:f>
              <c:numCache>
                <c:formatCode>General</c:formatCode>
                <c:ptCount val="258"/>
                <c:pt idx="0">
                  <c:v>3.9094676223728033</c:v>
                </c:pt>
                <c:pt idx="1">
                  <c:v>3.9094676223728033</c:v>
                </c:pt>
                <c:pt idx="2">
                  <c:v>4.0037510700734504</c:v>
                </c:pt>
                <c:pt idx="3">
                  <c:v>4.0037510700734504</c:v>
                </c:pt>
                <c:pt idx="4">
                  <c:v>6.4780830061456651</c:v>
                </c:pt>
                <c:pt idx="5">
                  <c:v>6.4780830061456651</c:v>
                </c:pt>
                <c:pt idx="6">
                  <c:v>6.5489177871030781</c:v>
                </c:pt>
                <c:pt idx="7">
                  <c:v>6.5489177871030781</c:v>
                </c:pt>
                <c:pt idx="8">
                  <c:v>6.7398728763957232</c:v>
                </c:pt>
                <c:pt idx="9">
                  <c:v>6.7398728763957232</c:v>
                </c:pt>
                <c:pt idx="10">
                  <c:v>6.9020805745450931</c:v>
                </c:pt>
                <c:pt idx="11">
                  <c:v>6.9020805745450931</c:v>
                </c:pt>
                <c:pt idx="12">
                  <c:v>7.0747736059136646</c:v>
                </c:pt>
                <c:pt idx="13">
                  <c:v>7.0747736059136646</c:v>
                </c:pt>
                <c:pt idx="14">
                  <c:v>7.4546074478637792</c:v>
                </c:pt>
                <c:pt idx="15">
                  <c:v>7.4546074478637792</c:v>
                </c:pt>
                <c:pt idx="16">
                  <c:v>8.4204281255827738</c:v>
                </c:pt>
                <c:pt idx="17">
                  <c:v>8.4204281255827738</c:v>
                </c:pt>
                <c:pt idx="18">
                  <c:v>8.6975432350406834</c:v>
                </c:pt>
                <c:pt idx="19">
                  <c:v>8.6975432350406834</c:v>
                </c:pt>
                <c:pt idx="20">
                  <c:v>9.1263424024631128</c:v>
                </c:pt>
                <c:pt idx="21">
                  <c:v>9.1263424024631128</c:v>
                </c:pt>
                <c:pt idx="22">
                  <c:v>9.5496317141473508</c:v>
                </c:pt>
                <c:pt idx="23">
                  <c:v>9.5496317141473508</c:v>
                </c:pt>
                <c:pt idx="24">
                  <c:v>9.6111280160360479</c:v>
                </c:pt>
                <c:pt idx="25">
                  <c:v>9.6111280160360479</c:v>
                </c:pt>
                <c:pt idx="26">
                  <c:v>10.026902220877004</c:v>
                </c:pt>
                <c:pt idx="27">
                  <c:v>10.026902220877004</c:v>
                </c:pt>
                <c:pt idx="28">
                  <c:v>10.041978706758346</c:v>
                </c:pt>
                <c:pt idx="29">
                  <c:v>10.041978706758346</c:v>
                </c:pt>
                <c:pt idx="30">
                  <c:v>10.081940315430483</c:v>
                </c:pt>
                <c:pt idx="31">
                  <c:v>10.081940315430483</c:v>
                </c:pt>
                <c:pt idx="32">
                  <c:v>10.249251566091587</c:v>
                </c:pt>
                <c:pt idx="33">
                  <c:v>10.249251566091587</c:v>
                </c:pt>
                <c:pt idx="34">
                  <c:v>10.292009733208207</c:v>
                </c:pt>
                <c:pt idx="35">
                  <c:v>10.292009733208207</c:v>
                </c:pt>
                <c:pt idx="36">
                  <c:v>10.489984613191584</c:v>
                </c:pt>
                <c:pt idx="37">
                  <c:v>10.489984613191584</c:v>
                </c:pt>
                <c:pt idx="38">
                  <c:v>10.649625600518945</c:v>
                </c:pt>
                <c:pt idx="39">
                  <c:v>10.649625600518945</c:v>
                </c:pt>
                <c:pt idx="40">
                  <c:v>10.932526004951216</c:v>
                </c:pt>
                <c:pt idx="41">
                  <c:v>10.932526004951216</c:v>
                </c:pt>
                <c:pt idx="42">
                  <c:v>10.937323839596434</c:v>
                </c:pt>
                <c:pt idx="43">
                  <c:v>10.937323839596434</c:v>
                </c:pt>
                <c:pt idx="44">
                  <c:v>11.017033751849494</c:v>
                </c:pt>
                <c:pt idx="45">
                  <c:v>11.017033751849494</c:v>
                </c:pt>
                <c:pt idx="46">
                  <c:v>11.022501118041305</c:v>
                </c:pt>
                <c:pt idx="47">
                  <c:v>11.022501118041305</c:v>
                </c:pt>
                <c:pt idx="48">
                  <c:v>11.157093481260267</c:v>
                </c:pt>
                <c:pt idx="49">
                  <c:v>11.157093481260267</c:v>
                </c:pt>
                <c:pt idx="50">
                  <c:v>11.407914414703509</c:v>
                </c:pt>
                <c:pt idx="51">
                  <c:v>11.407914414703509</c:v>
                </c:pt>
                <c:pt idx="52">
                  <c:v>11.579028641791657</c:v>
                </c:pt>
                <c:pt idx="53">
                  <c:v>11.579028641791657</c:v>
                </c:pt>
                <c:pt idx="54">
                  <c:v>11.881624066025498</c:v>
                </c:pt>
                <c:pt idx="55">
                  <c:v>11.881624066025498</c:v>
                </c:pt>
                <c:pt idx="56">
                  <c:v>12.200568637154474</c:v>
                </c:pt>
                <c:pt idx="57">
                  <c:v>12.200568637154474</c:v>
                </c:pt>
                <c:pt idx="58">
                  <c:v>12.203233593431625</c:v>
                </c:pt>
                <c:pt idx="59">
                  <c:v>12.203233593431625</c:v>
                </c:pt>
                <c:pt idx="60">
                  <c:v>12.219958032606629</c:v>
                </c:pt>
                <c:pt idx="61">
                  <c:v>12.219958032606629</c:v>
                </c:pt>
                <c:pt idx="62">
                  <c:v>12.509496097506563</c:v>
                </c:pt>
                <c:pt idx="63">
                  <c:v>12.509496097506563</c:v>
                </c:pt>
                <c:pt idx="64">
                  <c:v>12.721491497536112</c:v>
                </c:pt>
                <c:pt idx="65">
                  <c:v>12.721491497536112</c:v>
                </c:pt>
                <c:pt idx="66">
                  <c:v>12.746471258348727</c:v>
                </c:pt>
                <c:pt idx="67">
                  <c:v>12.746471258348727</c:v>
                </c:pt>
                <c:pt idx="68">
                  <c:v>13.141144191560064</c:v>
                </c:pt>
                <c:pt idx="69">
                  <c:v>13.141144191560064</c:v>
                </c:pt>
                <c:pt idx="70">
                  <c:v>13.155300274554873</c:v>
                </c:pt>
                <c:pt idx="71">
                  <c:v>13.155300274554873</c:v>
                </c:pt>
                <c:pt idx="72">
                  <c:v>13.199248779960582</c:v>
                </c:pt>
                <c:pt idx="73">
                  <c:v>13.199248779960582</c:v>
                </c:pt>
                <c:pt idx="74">
                  <c:v>13.284926225339809</c:v>
                </c:pt>
                <c:pt idx="75">
                  <c:v>13.284926225339809</c:v>
                </c:pt>
                <c:pt idx="76">
                  <c:v>13.502898616155898</c:v>
                </c:pt>
                <c:pt idx="77">
                  <c:v>13.502898616155898</c:v>
                </c:pt>
                <c:pt idx="78">
                  <c:v>13.573155601137218</c:v>
                </c:pt>
                <c:pt idx="79">
                  <c:v>13.573155601137218</c:v>
                </c:pt>
                <c:pt idx="80">
                  <c:v>13.607888040939013</c:v>
                </c:pt>
                <c:pt idx="81">
                  <c:v>13.607888040939013</c:v>
                </c:pt>
                <c:pt idx="82">
                  <c:v>13.67030179573301</c:v>
                </c:pt>
                <c:pt idx="83">
                  <c:v>13.67030179573301</c:v>
                </c:pt>
                <c:pt idx="84">
                  <c:v>13.694102590351758</c:v>
                </c:pt>
                <c:pt idx="85">
                  <c:v>13.694102590351758</c:v>
                </c:pt>
                <c:pt idx="86">
                  <c:v>13.807162104705556</c:v>
                </c:pt>
                <c:pt idx="87">
                  <c:v>13.807162104705556</c:v>
                </c:pt>
                <c:pt idx="88">
                  <c:v>13.821501922406634</c:v>
                </c:pt>
                <c:pt idx="89">
                  <c:v>13.821501922406634</c:v>
                </c:pt>
                <c:pt idx="90">
                  <c:v>13.82612566450565</c:v>
                </c:pt>
                <c:pt idx="91">
                  <c:v>13.82612566450565</c:v>
                </c:pt>
                <c:pt idx="92">
                  <c:v>13.944889393769659</c:v>
                </c:pt>
                <c:pt idx="93">
                  <c:v>13.944889393769659</c:v>
                </c:pt>
                <c:pt idx="94">
                  <c:v>14.189736884594685</c:v>
                </c:pt>
                <c:pt idx="95">
                  <c:v>14.189736884594685</c:v>
                </c:pt>
                <c:pt idx="96">
                  <c:v>14.191912197177993</c:v>
                </c:pt>
                <c:pt idx="97">
                  <c:v>14.191912197177993</c:v>
                </c:pt>
                <c:pt idx="98">
                  <c:v>14.330229623168631</c:v>
                </c:pt>
                <c:pt idx="99">
                  <c:v>14.330229623168631</c:v>
                </c:pt>
                <c:pt idx="100">
                  <c:v>14.419306147360627</c:v>
                </c:pt>
                <c:pt idx="101">
                  <c:v>14.419306147360627</c:v>
                </c:pt>
                <c:pt idx="102">
                  <c:v>14.432226298876961</c:v>
                </c:pt>
                <c:pt idx="103">
                  <c:v>14.432226298876961</c:v>
                </c:pt>
                <c:pt idx="104">
                  <c:v>14.54450496900972</c:v>
                </c:pt>
                <c:pt idx="105">
                  <c:v>14.54450496900972</c:v>
                </c:pt>
                <c:pt idx="106">
                  <c:v>14.713658844824499</c:v>
                </c:pt>
                <c:pt idx="107">
                  <c:v>14.713658844824499</c:v>
                </c:pt>
                <c:pt idx="108">
                  <c:v>14.772363109483022</c:v>
                </c:pt>
                <c:pt idx="109">
                  <c:v>14.772363109483022</c:v>
                </c:pt>
                <c:pt idx="110">
                  <c:v>14.910072390357589</c:v>
                </c:pt>
                <c:pt idx="111">
                  <c:v>14.910072390357589</c:v>
                </c:pt>
                <c:pt idx="112">
                  <c:v>15.117470162911983</c:v>
                </c:pt>
                <c:pt idx="113">
                  <c:v>15.117470162911983</c:v>
                </c:pt>
                <c:pt idx="114">
                  <c:v>15.154169831719029</c:v>
                </c:pt>
                <c:pt idx="115">
                  <c:v>15.154169831719029</c:v>
                </c:pt>
                <c:pt idx="116">
                  <c:v>15.333396058256431</c:v>
                </c:pt>
                <c:pt idx="117">
                  <c:v>15.333396058256431</c:v>
                </c:pt>
                <c:pt idx="118">
                  <c:v>15.592315153475589</c:v>
                </c:pt>
                <c:pt idx="119">
                  <c:v>15.592315153475589</c:v>
                </c:pt>
                <c:pt idx="120">
                  <c:v>15.685082123224271</c:v>
                </c:pt>
                <c:pt idx="121">
                  <c:v>15.685082123224271</c:v>
                </c:pt>
                <c:pt idx="122">
                  <c:v>15.86543953790699</c:v>
                </c:pt>
                <c:pt idx="123">
                  <c:v>15.86543953790699</c:v>
                </c:pt>
                <c:pt idx="124">
                  <c:v>15.986280946200878</c:v>
                </c:pt>
                <c:pt idx="125">
                  <c:v>15.986280946200878</c:v>
                </c:pt>
                <c:pt idx="126">
                  <c:v>16.023294050691312</c:v>
                </c:pt>
                <c:pt idx="127">
                  <c:v>16.023294050691312</c:v>
                </c:pt>
                <c:pt idx="128">
                  <c:v>16.065076448728352</c:v>
                </c:pt>
                <c:pt idx="129">
                  <c:v>16.065076448728352</c:v>
                </c:pt>
                <c:pt idx="130">
                  <c:v>16.081664062529267</c:v>
                </c:pt>
                <c:pt idx="131">
                  <c:v>16.081664062529267</c:v>
                </c:pt>
                <c:pt idx="132">
                  <c:v>16.145537905227261</c:v>
                </c:pt>
                <c:pt idx="133">
                  <c:v>16.145537905227261</c:v>
                </c:pt>
                <c:pt idx="134">
                  <c:v>16.154969737736714</c:v>
                </c:pt>
                <c:pt idx="135">
                  <c:v>16.154969737736714</c:v>
                </c:pt>
                <c:pt idx="136">
                  <c:v>16.243143912016521</c:v>
                </c:pt>
                <c:pt idx="137">
                  <c:v>16.243143912016521</c:v>
                </c:pt>
                <c:pt idx="138">
                  <c:v>16.553214218559859</c:v>
                </c:pt>
                <c:pt idx="139">
                  <c:v>16.553214218559859</c:v>
                </c:pt>
                <c:pt idx="140">
                  <c:v>16.728635288835935</c:v>
                </c:pt>
                <c:pt idx="141">
                  <c:v>16.728635288835935</c:v>
                </c:pt>
                <c:pt idx="142">
                  <c:v>16.804506942885329</c:v>
                </c:pt>
                <c:pt idx="143">
                  <c:v>16.804506942885329</c:v>
                </c:pt>
                <c:pt idx="144">
                  <c:v>16.956548153770267</c:v>
                </c:pt>
                <c:pt idx="145">
                  <c:v>16.956548153770267</c:v>
                </c:pt>
                <c:pt idx="146">
                  <c:v>17.04652588080716</c:v>
                </c:pt>
                <c:pt idx="147">
                  <c:v>17.04652588080716</c:v>
                </c:pt>
                <c:pt idx="148">
                  <c:v>17.210848846547453</c:v>
                </c:pt>
                <c:pt idx="149">
                  <c:v>17.210848846547453</c:v>
                </c:pt>
                <c:pt idx="150">
                  <c:v>17.334786768810925</c:v>
                </c:pt>
                <c:pt idx="151">
                  <c:v>17.334786768810925</c:v>
                </c:pt>
                <c:pt idx="152">
                  <c:v>17.489270291682619</c:v>
                </c:pt>
                <c:pt idx="153">
                  <c:v>17.489270291682619</c:v>
                </c:pt>
                <c:pt idx="154">
                  <c:v>17.586763350967797</c:v>
                </c:pt>
                <c:pt idx="155">
                  <c:v>17.586763350967797</c:v>
                </c:pt>
                <c:pt idx="156">
                  <c:v>18.088940108546055</c:v>
                </c:pt>
                <c:pt idx="157">
                  <c:v>18.088940108546055</c:v>
                </c:pt>
                <c:pt idx="158">
                  <c:v>18.185624165611362</c:v>
                </c:pt>
                <c:pt idx="159">
                  <c:v>18.185624165611362</c:v>
                </c:pt>
                <c:pt idx="160">
                  <c:v>18.403219884589593</c:v>
                </c:pt>
                <c:pt idx="161">
                  <c:v>18.403219884589593</c:v>
                </c:pt>
                <c:pt idx="162">
                  <c:v>19.074100876588982</c:v>
                </c:pt>
                <c:pt idx="163">
                  <c:v>19.074100876588982</c:v>
                </c:pt>
                <c:pt idx="164">
                  <c:v>19.09632568572869</c:v>
                </c:pt>
                <c:pt idx="165">
                  <c:v>19.09632568572869</c:v>
                </c:pt>
                <c:pt idx="166">
                  <c:v>19.696732683144191</c:v>
                </c:pt>
                <c:pt idx="167">
                  <c:v>19.696732683144191</c:v>
                </c:pt>
                <c:pt idx="168">
                  <c:v>20.935917406759156</c:v>
                </c:pt>
                <c:pt idx="169">
                  <c:v>20.935917406759156</c:v>
                </c:pt>
                <c:pt idx="170">
                  <c:v>20.980752863060907</c:v>
                </c:pt>
                <c:pt idx="171">
                  <c:v>20.980752863060907</c:v>
                </c:pt>
                <c:pt idx="172">
                  <c:v>20.98625698505333</c:v>
                </c:pt>
                <c:pt idx="173">
                  <c:v>20.98625698505333</c:v>
                </c:pt>
                <c:pt idx="174">
                  <c:v>21.28045036463531</c:v>
                </c:pt>
                <c:pt idx="175">
                  <c:v>21.28045036463531</c:v>
                </c:pt>
                <c:pt idx="176">
                  <c:v>21.558404295261596</c:v>
                </c:pt>
                <c:pt idx="177">
                  <c:v>21.558404295261596</c:v>
                </c:pt>
                <c:pt idx="178">
                  <c:v>21.849292593907222</c:v>
                </c:pt>
                <c:pt idx="179">
                  <c:v>21.849292593907222</c:v>
                </c:pt>
                <c:pt idx="180">
                  <c:v>22.009074996351419</c:v>
                </c:pt>
                <c:pt idx="181">
                  <c:v>22.009074996351419</c:v>
                </c:pt>
                <c:pt idx="182">
                  <c:v>22.383807860761539</c:v>
                </c:pt>
                <c:pt idx="183">
                  <c:v>22.383807860761539</c:v>
                </c:pt>
                <c:pt idx="184">
                  <c:v>22.656837864771461</c:v>
                </c:pt>
                <c:pt idx="185">
                  <c:v>22.656837864771461</c:v>
                </c:pt>
                <c:pt idx="186">
                  <c:v>22.894031521057297</c:v>
                </c:pt>
                <c:pt idx="187">
                  <c:v>22.894031521057297</c:v>
                </c:pt>
                <c:pt idx="188">
                  <c:v>23.204739123712425</c:v>
                </c:pt>
                <c:pt idx="189">
                  <c:v>23.204739123712425</c:v>
                </c:pt>
                <c:pt idx="190">
                  <c:v>23.234363630392277</c:v>
                </c:pt>
                <c:pt idx="191">
                  <c:v>23.234363630392277</c:v>
                </c:pt>
                <c:pt idx="192">
                  <c:v>23.406063543802279</c:v>
                </c:pt>
                <c:pt idx="193">
                  <c:v>23.406063543802279</c:v>
                </c:pt>
                <c:pt idx="194">
                  <c:v>23.522705628597652</c:v>
                </c:pt>
                <c:pt idx="195">
                  <c:v>23.522705628597652</c:v>
                </c:pt>
                <c:pt idx="196">
                  <c:v>23.762941555668988</c:v>
                </c:pt>
                <c:pt idx="197">
                  <c:v>23.762941555668988</c:v>
                </c:pt>
                <c:pt idx="198">
                  <c:v>24.509764669954727</c:v>
                </c:pt>
                <c:pt idx="199">
                  <c:v>24.509764669954727</c:v>
                </c:pt>
                <c:pt idx="200">
                  <c:v>24.698809863326133</c:v>
                </c:pt>
                <c:pt idx="201">
                  <c:v>24.698809863326133</c:v>
                </c:pt>
                <c:pt idx="202">
                  <c:v>24.89425604244077</c:v>
                </c:pt>
                <c:pt idx="203">
                  <c:v>24.89425604244077</c:v>
                </c:pt>
                <c:pt idx="204">
                  <c:v>25.630310928051479</c:v>
                </c:pt>
                <c:pt idx="205">
                  <c:v>25.630310928051479</c:v>
                </c:pt>
                <c:pt idx="206">
                  <c:v>26.037156008161869</c:v>
                </c:pt>
                <c:pt idx="207">
                  <c:v>26.037156008161869</c:v>
                </c:pt>
                <c:pt idx="208">
                  <c:v>26.103130717613919</c:v>
                </c:pt>
                <c:pt idx="209">
                  <c:v>26.103130717613919</c:v>
                </c:pt>
                <c:pt idx="210">
                  <c:v>27.469002886987031</c:v>
                </c:pt>
                <c:pt idx="211">
                  <c:v>27.469002886987031</c:v>
                </c:pt>
                <c:pt idx="212">
                  <c:v>28.521143701533624</c:v>
                </c:pt>
                <c:pt idx="213">
                  <c:v>28.521143701533624</c:v>
                </c:pt>
                <c:pt idx="214">
                  <c:v>28.813417148131659</c:v>
                </c:pt>
                <c:pt idx="215">
                  <c:v>28.813417148131659</c:v>
                </c:pt>
                <c:pt idx="216">
                  <c:v>29.102835133372722</c:v>
                </c:pt>
                <c:pt idx="217">
                  <c:v>29.102835133372722</c:v>
                </c:pt>
                <c:pt idx="218">
                  <c:v>29.7473464657653</c:v>
                </c:pt>
                <c:pt idx="219">
                  <c:v>29.7473464657653</c:v>
                </c:pt>
                <c:pt idx="220">
                  <c:v>29.911718862471517</c:v>
                </c:pt>
                <c:pt idx="221">
                  <c:v>29.911718862471517</c:v>
                </c:pt>
                <c:pt idx="222">
                  <c:v>30.009095366343949</c:v>
                </c:pt>
                <c:pt idx="223">
                  <c:v>30.009095366343949</c:v>
                </c:pt>
                <c:pt idx="224">
                  <c:v>32.6477703396056</c:v>
                </c:pt>
                <c:pt idx="225">
                  <c:v>32.6477703396056</c:v>
                </c:pt>
                <c:pt idx="226">
                  <c:v>33.284058997786936</c:v>
                </c:pt>
                <c:pt idx="227">
                  <c:v>33.284058997786936</c:v>
                </c:pt>
                <c:pt idx="228">
                  <c:v>34.067902905738883</c:v>
                </c:pt>
                <c:pt idx="229">
                  <c:v>34.067902905738883</c:v>
                </c:pt>
                <c:pt idx="230">
                  <c:v>35.950105716555996</c:v>
                </c:pt>
                <c:pt idx="231">
                  <c:v>35.950105716555996</c:v>
                </c:pt>
                <c:pt idx="232">
                  <c:v>36.167613808323772</c:v>
                </c:pt>
                <c:pt idx="233">
                  <c:v>36.167613808323772</c:v>
                </c:pt>
                <c:pt idx="234">
                  <c:v>38.372812317238235</c:v>
                </c:pt>
                <c:pt idx="235">
                  <c:v>38.372812317238235</c:v>
                </c:pt>
                <c:pt idx="236">
                  <c:v>38.818329120524588</c:v>
                </c:pt>
                <c:pt idx="237">
                  <c:v>38.818329120524588</c:v>
                </c:pt>
                <c:pt idx="238">
                  <c:v>41.44496345470602</c:v>
                </c:pt>
                <c:pt idx="239">
                  <c:v>41.44496345470602</c:v>
                </c:pt>
                <c:pt idx="240">
                  <c:v>43.447037573700328</c:v>
                </c:pt>
                <c:pt idx="241">
                  <c:v>43.447037573700328</c:v>
                </c:pt>
                <c:pt idx="242">
                  <c:v>45.272010307639867</c:v>
                </c:pt>
                <c:pt idx="243">
                  <c:v>45.272010307639867</c:v>
                </c:pt>
                <c:pt idx="244">
                  <c:v>45.288348473071636</c:v>
                </c:pt>
                <c:pt idx="245">
                  <c:v>45.288348473071636</c:v>
                </c:pt>
                <c:pt idx="246">
                  <c:v>50.618696249231533</c:v>
                </c:pt>
                <c:pt idx="247">
                  <c:v>50.618696249231533</c:v>
                </c:pt>
                <c:pt idx="248">
                  <c:v>81.565882050807986</c:v>
                </c:pt>
                <c:pt idx="249">
                  <c:v>81.565882050807986</c:v>
                </c:pt>
                <c:pt idx="250">
                  <c:v>88.221377574682847</c:v>
                </c:pt>
                <c:pt idx="251">
                  <c:v>88.221377574682847</c:v>
                </c:pt>
                <c:pt idx="252">
                  <c:v>95.03647603088119</c:v>
                </c:pt>
                <c:pt idx="253">
                  <c:v>95.03647603088119</c:v>
                </c:pt>
                <c:pt idx="254">
                  <c:v>176.75008427960327</c:v>
                </c:pt>
                <c:pt idx="255">
                  <c:v>176.75008427960327</c:v>
                </c:pt>
                <c:pt idx="256">
                  <c:v>525.02905900428004</c:v>
                </c:pt>
                <c:pt idx="257">
                  <c:v>525.02905900428004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A9-4CEA-A6C5-EB0EE3EE7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922824"/>
        <c:axId val="292923608"/>
      </c:scatterChart>
      <c:valAx>
        <c:axId val="29292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 bbl</a:t>
                </a:r>
              </a:p>
            </c:rich>
          </c:tx>
          <c:layout>
            <c:manualLayout>
              <c:xMode val="edge"/>
              <c:yMode val="edge"/>
              <c:x val="0.4813620009067805"/>
              <c:y val="0.944909293361493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2923608"/>
        <c:crosses val="autoZero"/>
        <c:crossBetween val="midCat"/>
      </c:valAx>
      <c:valAx>
        <c:axId val="2929236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Custo (US$/bbl)</a:t>
                </a:r>
              </a:p>
            </c:rich>
          </c:tx>
          <c:layout>
            <c:manualLayout>
              <c:xMode val="edge"/>
              <c:yMode val="edge"/>
              <c:x val="1.0565240359218173E-2"/>
              <c:y val="0.291024853564858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2922824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'Projecao Novo Scen'!$FW$8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'Projecao Novo Scen'!$FV$9:$FV$79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'Projecao Novo Scen'!$FW$9:$FW$79</c:f>
              <c:numCache>
                <c:formatCode>0</c:formatCode>
                <c:ptCount val="71"/>
                <c:pt idx="0">
                  <c:v>71.767469700000007</c:v>
                </c:pt>
                <c:pt idx="1">
                  <c:v>85.006047800000005</c:v>
                </c:pt>
                <c:pt idx="2">
                  <c:v>104.65087199999999</c:v>
                </c:pt>
                <c:pt idx="3">
                  <c:v>201.86980800000003</c:v>
                </c:pt>
                <c:pt idx="4">
                  <c:v>305.999954</c:v>
                </c:pt>
                <c:pt idx="5">
                  <c:v>378.72595200000006</c:v>
                </c:pt>
                <c:pt idx="6">
                  <c:v>405.54112629999997</c:v>
                </c:pt>
                <c:pt idx="7">
                  <c:v>392.82856439999995</c:v>
                </c:pt>
                <c:pt idx="8">
                  <c:v>367.25055150000003</c:v>
                </c:pt>
                <c:pt idx="9">
                  <c:v>397.46964869999999</c:v>
                </c:pt>
                <c:pt idx="10">
                  <c:v>442.6645686</c:v>
                </c:pt>
                <c:pt idx="11">
                  <c:v>442.26748150000014</c:v>
                </c:pt>
                <c:pt idx="12">
                  <c:v>435.4690387</c:v>
                </c:pt>
                <c:pt idx="13">
                  <c:v>444.59739320000006</c:v>
                </c:pt>
                <c:pt idx="14">
                  <c:v>430.24184144999981</c:v>
                </c:pt>
                <c:pt idx="15">
                  <c:v>489.31397529999998</c:v>
                </c:pt>
                <c:pt idx="16">
                  <c:v>556.55126989999997</c:v>
                </c:pt>
                <c:pt idx="17">
                  <c:v>628.68893730000013</c:v>
                </c:pt>
                <c:pt idx="18">
                  <c:v>681.51993979999997</c:v>
                </c:pt>
                <c:pt idx="19">
                  <c:v>866.29472361999979</c:v>
                </c:pt>
                <c:pt idx="20">
                  <c:v>987.57451549999996</c:v>
                </c:pt>
                <c:pt idx="21">
                  <c:v>1057.3578379999999</c:v>
                </c:pt>
                <c:pt idx="22">
                  <c:v>1232.8372606999999</c:v>
                </c:pt>
                <c:pt idx="23">
                  <c:v>1244.5218628899995</c:v>
                </c:pt>
                <c:pt idx="24">
                  <c:v>1226.6822920599998</c:v>
                </c:pt>
                <c:pt idx="25">
                  <c:v>1391.3524200699997</c:v>
                </c:pt>
                <c:pt idx="26">
                  <c:v>1506.0653429899999</c:v>
                </c:pt>
                <c:pt idx="27">
                  <c:v>1495.8597057469997</c:v>
                </c:pt>
                <c:pt idx="28">
                  <c:v>1552.2908497599999</c:v>
                </c:pt>
                <c:pt idx="29">
                  <c:v>1584.5707218699997</c:v>
                </c:pt>
                <c:pt idx="30">
                  <c:v>1598.5607704799995</c:v>
                </c:pt>
                <c:pt idx="31">
                  <c:v>1441.0058635799996</c:v>
                </c:pt>
                <c:pt idx="32">
                  <c:v>1387.0905558500001</c:v>
                </c:pt>
                <c:pt idx="33">
                  <c:v>1357.7179836300002</c:v>
                </c:pt>
                <c:pt idx="34">
                  <c:v>1374.1168575400002</c:v>
                </c:pt>
                <c:pt idx="35">
                  <c:v>1292.8796606600001</c:v>
                </c:pt>
                <c:pt idx="36">
                  <c:v>1299.7064950600004</c:v>
                </c:pt>
                <c:pt idx="37">
                  <c:v>1358.9128621400005</c:v>
                </c:pt>
                <c:pt idx="38">
                  <c:v>1285.48506524</c:v>
                </c:pt>
                <c:pt idx="39">
                  <c:v>1284.02576408</c:v>
                </c:pt>
                <c:pt idx="40">
                  <c:v>1290.4515219329999</c:v>
                </c:pt>
                <c:pt idx="41">
                  <c:v>1258.6729959399997</c:v>
                </c:pt>
                <c:pt idx="42">
                  <c:v>1243.4495902399999</c:v>
                </c:pt>
                <c:pt idx="43">
                  <c:v>1205.2648096600001</c:v>
                </c:pt>
                <c:pt idx="44">
                  <c:v>1111.9178638899998</c:v>
                </c:pt>
                <c:pt idx="45">
                  <c:v>1039.5095814099998</c:v>
                </c:pt>
                <c:pt idx="46">
                  <c:v>1008.4506121299999</c:v>
                </c:pt>
                <c:pt idx="47">
                  <c:v>1005.2428059800002</c:v>
                </c:pt>
                <c:pt idx="48">
                  <c:v>892.72359926999991</c:v>
                </c:pt>
                <c:pt idx="49">
                  <c:v>777.08680713000001</c:v>
                </c:pt>
                <c:pt idx="50">
                  <c:v>681.27877679999983</c:v>
                </c:pt>
                <c:pt idx="51">
                  <c:v>653.92446480800004</c:v>
                </c:pt>
                <c:pt idx="52">
                  <c:v>627.67307361567975</c:v>
                </c:pt>
                <c:pt idx="53">
                  <c:v>602.47984551105276</c:v>
                </c:pt>
                <c:pt idx="54">
                  <c:v>578.3018145306105</c:v>
                </c:pt>
                <c:pt idx="55">
                  <c:v>555.2177899493862</c:v>
                </c:pt>
                <c:pt idx="56">
                  <c:v>533.05534395141069</c:v>
                </c:pt>
                <c:pt idx="57">
                  <c:v>511.77771739335429</c:v>
                </c:pt>
                <c:pt idx="58">
                  <c:v>491.34954389761992</c:v>
                </c:pt>
                <c:pt idx="59">
                  <c:v>471.7369221417153</c:v>
                </c:pt>
                <c:pt idx="60">
                  <c:v>452.90728045604658</c:v>
                </c:pt>
                <c:pt idx="61">
                  <c:v>434.82937363780479</c:v>
                </c:pt>
                <c:pt idx="62">
                  <c:v>417.47316189229247</c:v>
                </c:pt>
                <c:pt idx="63">
                  <c:v>400.80984181660079</c:v>
                </c:pt>
                <c:pt idx="64">
                  <c:v>384.81174934393681</c:v>
                </c:pt>
                <c:pt idx="65">
                  <c:v>369.45232357017926</c:v>
                </c:pt>
                <c:pt idx="66">
                  <c:v>354.67423062737208</c:v>
                </c:pt>
                <c:pt idx="67">
                  <c:v>340.48726140227711</c:v>
                </c:pt>
                <c:pt idx="68">
                  <c:v>326.86777094618611</c:v>
                </c:pt>
                <c:pt idx="69">
                  <c:v>313.79306010833858</c:v>
                </c:pt>
                <c:pt idx="70">
                  <c:v>301.24133770400505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E02-BC4F-D9D039743702}"/>
            </c:ext>
          </c:extLst>
        </c:ser>
        <c:ser>
          <c:idx val="1"/>
          <c:order val="1"/>
          <c:tx>
            <c:strRef>
              <c:f>'Projecao Novo Scen'!$FX$8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'Projecao Novo Scen'!$FV$9:$FV$79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'Projecao Novo Scen'!$FX$9:$FX$79</c:f>
              <c:numCache>
                <c:formatCode>0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3.7962359999999999</c:v>
                </c:pt>
                <c:pt idx="19">
                  <c:v>5.3761530000000004</c:v>
                </c:pt>
                <c:pt idx="20">
                  <c:v>9.8720820000000007</c:v>
                </c:pt>
                <c:pt idx="21">
                  <c:v>10.79688</c:v>
                </c:pt>
                <c:pt idx="22">
                  <c:v>11.923682000000001</c:v>
                </c:pt>
                <c:pt idx="23">
                  <c:v>25.841895000000001</c:v>
                </c:pt>
                <c:pt idx="24">
                  <c:v>18.434072</c:v>
                </c:pt>
                <c:pt idx="25">
                  <c:v>22.273928999999999</c:v>
                </c:pt>
                <c:pt idx="26">
                  <c:v>6.9307239000000003</c:v>
                </c:pt>
                <c:pt idx="27">
                  <c:v>48.056788000000005</c:v>
                </c:pt>
                <c:pt idx="28">
                  <c:v>59.80397</c:v>
                </c:pt>
                <c:pt idx="29">
                  <c:v>167.93317999999999</c:v>
                </c:pt>
                <c:pt idx="30">
                  <c:v>227.85711600000002</c:v>
                </c:pt>
                <c:pt idx="31">
                  <c:v>396.16088000000002</c:v>
                </c:pt>
                <c:pt idx="32">
                  <c:v>428.43399999999997</c:v>
                </c:pt>
                <c:pt idx="33">
                  <c:v>490.61785899999995</c:v>
                </c:pt>
                <c:pt idx="34">
                  <c:v>645.433356</c:v>
                </c:pt>
                <c:pt idx="35">
                  <c:v>888.60445000000004</c:v>
                </c:pt>
                <c:pt idx="36">
                  <c:v>991.19200999999998</c:v>
                </c:pt>
                <c:pt idx="37">
                  <c:v>1070.4294260000001</c:v>
                </c:pt>
                <c:pt idx="38">
                  <c:v>1308.1778299999999</c:v>
                </c:pt>
                <c:pt idx="39">
                  <c:v>1468.321727</c:v>
                </c:pt>
                <c:pt idx="40">
                  <c:v>1832.0712399999998</c:v>
                </c:pt>
                <c:pt idx="41">
                  <c:v>2171.7135749999998</c:v>
                </c:pt>
                <c:pt idx="42">
                  <c:v>2413.4436899999996</c:v>
                </c:pt>
                <c:pt idx="43">
                  <c:v>2693.0058700000004</c:v>
                </c:pt>
                <c:pt idx="44">
                  <c:v>2805.9679699999997</c:v>
                </c:pt>
                <c:pt idx="45">
                  <c:v>2818.8402000000001</c:v>
                </c:pt>
                <c:pt idx="46">
                  <c:v>2771.2832199999998</c:v>
                </c:pt>
                <c:pt idx="47">
                  <c:v>2721.7929499999996</c:v>
                </c:pt>
                <c:pt idx="48">
                  <c:v>2648.9795099999997</c:v>
                </c:pt>
                <c:pt idx="49">
                  <c:v>2653.5406399999997</c:v>
                </c:pt>
                <c:pt idx="50">
                  <c:v>2521.5622899999998</c:v>
                </c:pt>
                <c:pt idx="51">
                  <c:v>2420.6997984</c:v>
                </c:pt>
                <c:pt idx="52">
                  <c:v>2323.8718064640002</c:v>
                </c:pt>
                <c:pt idx="53">
                  <c:v>2230.9169342054392</c:v>
                </c:pt>
                <c:pt idx="54">
                  <c:v>2141.6802568372223</c:v>
                </c:pt>
                <c:pt idx="55">
                  <c:v>2056.0130465637335</c:v>
                </c:pt>
                <c:pt idx="56">
                  <c:v>1973.7725247011838</c:v>
                </c:pt>
                <c:pt idx="57">
                  <c:v>1894.8216237131362</c:v>
                </c:pt>
                <c:pt idx="58">
                  <c:v>1819.0287587646108</c:v>
                </c:pt>
                <c:pt idx="59">
                  <c:v>1746.2676084140262</c:v>
                </c:pt>
                <c:pt idx="60">
                  <c:v>1676.4169040774655</c:v>
                </c:pt>
                <c:pt idx="61">
                  <c:v>1609.3602279143665</c:v>
                </c:pt>
                <c:pt idx="62">
                  <c:v>1544.985818797792</c:v>
                </c:pt>
                <c:pt idx="63">
                  <c:v>1483.18638604588</c:v>
                </c:pt>
                <c:pt idx="64">
                  <c:v>1423.8589306040449</c:v>
                </c:pt>
                <c:pt idx="65">
                  <c:v>1366.9045733798832</c:v>
                </c:pt>
                <c:pt idx="66">
                  <c:v>1312.2283904446879</c:v>
                </c:pt>
                <c:pt idx="67">
                  <c:v>1259.7392548269004</c:v>
                </c:pt>
                <c:pt idx="68">
                  <c:v>1209.3496846338237</c:v>
                </c:pt>
                <c:pt idx="69">
                  <c:v>1160.9756972484711</c:v>
                </c:pt>
                <c:pt idx="70">
                  <c:v>1114.5366693585322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8-4E02-BC4F-D9D039743702}"/>
            </c:ext>
          </c:extLst>
        </c:ser>
        <c:ser>
          <c:idx val="4"/>
          <c:order val="2"/>
          <c:tx>
            <c:strRef>
              <c:f>'Projecao Novo Scen'!$FY$8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val>
            <c:numRef>
              <c:f>'Projecao Novo Scen'!$FY$9:$FY$79</c:f>
              <c:numCache>
                <c:formatCode>0</c:formatCode>
                <c:ptCount val="71"/>
                <c:pt idx="0">
                  <c:v>6.9749990000000004</c:v>
                </c:pt>
                <c:pt idx="1">
                  <c:v>6.1070000000000002</c:v>
                </c:pt>
                <c:pt idx="2">
                  <c:v>4.8120000000000003</c:v>
                </c:pt>
                <c:pt idx="3">
                  <c:v>4.993449</c:v>
                </c:pt>
                <c:pt idx="4">
                  <c:v>5.3090000000000002</c:v>
                </c:pt>
                <c:pt idx="5">
                  <c:v>6.51</c:v>
                </c:pt>
                <c:pt idx="6">
                  <c:v>5.840001</c:v>
                </c:pt>
                <c:pt idx="7">
                  <c:v>5.49</c:v>
                </c:pt>
                <c:pt idx="8">
                  <c:v>4.9020000000000001</c:v>
                </c:pt>
                <c:pt idx="9">
                  <c:v>4.3099999999999996</c:v>
                </c:pt>
                <c:pt idx="10">
                  <c:v>4.4115609999999998</c:v>
                </c:pt>
                <c:pt idx="11">
                  <c:v>4.452</c:v>
                </c:pt>
                <c:pt idx="12">
                  <c:v>3.4049999999999998</c:v>
                </c:pt>
                <c:pt idx="13">
                  <c:v>4.3479999999999999</c:v>
                </c:pt>
                <c:pt idx="14">
                  <c:v>4.3970000000000002</c:v>
                </c:pt>
                <c:pt idx="15">
                  <c:v>4.1589999999999998</c:v>
                </c:pt>
                <c:pt idx="16">
                  <c:v>4.7450000000000001</c:v>
                </c:pt>
                <c:pt idx="17">
                  <c:v>4.2539999999999996</c:v>
                </c:pt>
                <c:pt idx="18">
                  <c:v>4.6486660000000004</c:v>
                </c:pt>
                <c:pt idx="19">
                  <c:v>11.001810000000001</c:v>
                </c:pt>
                <c:pt idx="20">
                  <c:v>9.5116829999999997</c:v>
                </c:pt>
                <c:pt idx="21">
                  <c:v>7.3677970000000004</c:v>
                </c:pt>
                <c:pt idx="22">
                  <c:v>5.7072849999999997</c:v>
                </c:pt>
                <c:pt idx="23">
                  <c:v>4.7014990000000001</c:v>
                </c:pt>
                <c:pt idx="24">
                  <c:v>4.7057370000000001</c:v>
                </c:pt>
                <c:pt idx="25">
                  <c:v>3.601734</c:v>
                </c:pt>
                <c:pt idx="26">
                  <c:v>3.9719730000000002</c:v>
                </c:pt>
                <c:pt idx="27">
                  <c:v>5.2291889999999999</c:v>
                </c:pt>
                <c:pt idx="28">
                  <c:v>11.192056000000001</c:v>
                </c:pt>
                <c:pt idx="29">
                  <c:v>7.8233969999999999</c:v>
                </c:pt>
                <c:pt idx="30">
                  <c:v>16.67586</c:v>
                </c:pt>
                <c:pt idx="31">
                  <c:v>26.995716999999999</c:v>
                </c:pt>
                <c:pt idx="32">
                  <c:v>39.514979999999994</c:v>
                </c:pt>
                <c:pt idx="33">
                  <c:v>32.039180999999999</c:v>
                </c:pt>
                <c:pt idx="34">
                  <c:v>32.860467999999997</c:v>
                </c:pt>
                <c:pt idx="35">
                  <c:v>26.737845999999998</c:v>
                </c:pt>
                <c:pt idx="36">
                  <c:v>26.66086</c:v>
                </c:pt>
                <c:pt idx="37">
                  <c:v>60.676751999999993</c:v>
                </c:pt>
                <c:pt idx="38">
                  <c:v>86.028703999999991</c:v>
                </c:pt>
                <c:pt idx="39">
                  <c:v>111.66935600000001</c:v>
                </c:pt>
                <c:pt idx="40">
                  <c:v>110.90810999999999</c:v>
                </c:pt>
                <c:pt idx="41">
                  <c:v>123.08157199999998</c:v>
                </c:pt>
                <c:pt idx="42">
                  <c:v>171.10642300000001</c:v>
                </c:pt>
                <c:pt idx="43">
                  <c:v>249.12440749999999</c:v>
                </c:pt>
                <c:pt idx="44">
                  <c:v>437.00333899999998</c:v>
                </c:pt>
                <c:pt idx="45">
                  <c:v>614.47641099999998</c:v>
                </c:pt>
                <c:pt idx="46">
                  <c:v>699.02932199999998</c:v>
                </c:pt>
                <c:pt idx="47">
                  <c:v>786.12342440000009</c:v>
                </c:pt>
                <c:pt idx="48">
                  <c:v>864.84044549999999</c:v>
                </c:pt>
                <c:pt idx="49">
                  <c:v>922.2802512999998</c:v>
                </c:pt>
                <c:pt idx="50">
                  <c:v>866.16211987200006</c:v>
                </c:pt>
                <c:pt idx="51">
                  <c:v>859.43672764112</c:v>
                </c:pt>
                <c:pt idx="52">
                  <c:v>823.12187326347521</c:v>
                </c:pt>
                <c:pt idx="53">
                  <c:v>790.18856010893603</c:v>
                </c:pt>
                <c:pt idx="54">
                  <c:v>758.57301304457849</c:v>
                </c:pt>
                <c:pt idx="55">
                  <c:v>728.23009252279542</c:v>
                </c:pt>
                <c:pt idx="56">
                  <c:v>699.10088882188347</c:v>
                </c:pt>
                <c:pt idx="57">
                  <c:v>671.13685326900827</c:v>
                </c:pt>
                <c:pt idx="58">
                  <c:v>644.29137913824775</c:v>
                </c:pt>
                <c:pt idx="59">
                  <c:v>618.51972397271788</c:v>
                </c:pt>
                <c:pt idx="60">
                  <c:v>593.77893501380913</c:v>
                </c:pt>
                <c:pt idx="61">
                  <c:v>570.02777761325672</c:v>
                </c:pt>
                <c:pt idx="62">
                  <c:v>547.22666650872634</c:v>
                </c:pt>
                <c:pt idx="63">
                  <c:v>525.33759984837729</c:v>
                </c:pt>
                <c:pt idx="64">
                  <c:v>504.32409585444242</c:v>
                </c:pt>
                <c:pt idx="65">
                  <c:v>484.15113202026453</c:v>
                </c:pt>
                <c:pt idx="66">
                  <c:v>464.78508673945402</c:v>
                </c:pt>
                <c:pt idx="67">
                  <c:v>446.19368326987581</c:v>
                </c:pt>
                <c:pt idx="68">
                  <c:v>428.34593593908079</c:v>
                </c:pt>
                <c:pt idx="69">
                  <c:v>304.94749850277935</c:v>
                </c:pt>
                <c:pt idx="70">
                  <c:v>294.55691222177711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A8-4E02-BC4F-D9D039743702}"/>
            </c:ext>
          </c:extLst>
        </c:ser>
        <c:ser>
          <c:idx val="2"/>
          <c:order val="3"/>
          <c:tx>
            <c:strRef>
              <c:f>'Projecao Novo Scen'!$FZ$8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'Projecao Novo Scen'!$FV$9:$FV$79</c:f>
              <c:numCache>
                <c:formatCode>General</c:formatCode>
                <c:ptCount val="7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</c:numCache>
            </c:numRef>
          </c:cat>
          <c:val>
            <c:numRef>
              <c:f>'Projecao Novo Scen'!$FZ$9:$FZ$79</c:f>
              <c:numCache>
                <c:formatCode>0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0.66700000000000004</c:v>
                </c:pt>
                <c:pt idx="14">
                  <c:v>6.1509999999999998</c:v>
                </c:pt>
                <c:pt idx="15">
                  <c:v>6.82</c:v>
                </c:pt>
                <c:pt idx="16">
                  <c:v>10.102</c:v>
                </c:pt>
                <c:pt idx="17">
                  <c:v>9.69</c:v>
                </c:pt>
                <c:pt idx="18">
                  <c:v>8.1729990000000008</c:v>
                </c:pt>
                <c:pt idx="19">
                  <c:v>5.1879780000000002</c:v>
                </c:pt>
                <c:pt idx="20">
                  <c:v>4.3919290000000002</c:v>
                </c:pt>
                <c:pt idx="21">
                  <c:v>2.6681919999999999</c:v>
                </c:pt>
                <c:pt idx="22">
                  <c:v>0.95693139999999999</c:v>
                </c:pt>
                <c:pt idx="23">
                  <c:v>4.8681720000000004</c:v>
                </c:pt>
                <c:pt idx="24">
                  <c:v>7.6511009999999997</c:v>
                </c:pt>
                <c:pt idx="25">
                  <c:v>7.1746309999999998</c:v>
                </c:pt>
                <c:pt idx="26">
                  <c:v>4.7094440000000004</c:v>
                </c:pt>
                <c:pt idx="27">
                  <c:v>3.779636</c:v>
                </c:pt>
                <c:pt idx="28">
                  <c:v>6.8872109999999997</c:v>
                </c:pt>
                <c:pt idx="29">
                  <c:v>17.366219000000001</c:v>
                </c:pt>
                <c:pt idx="30">
                  <c:v>25.523289999999999</c:v>
                </c:pt>
                <c:pt idx="31">
                  <c:v>15.270685</c:v>
                </c:pt>
                <c:pt idx="32">
                  <c:v>7.8081560000000003</c:v>
                </c:pt>
                <c:pt idx="33">
                  <c:v>4.1465750000000003</c:v>
                </c:pt>
                <c:pt idx="34">
                  <c:v>3.2733889999999999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1.3682110000000001</c:v>
                </c:pt>
                <c:pt idx="45">
                  <c:v>11.099464000000001</c:v>
                </c:pt>
                <c:pt idx="46">
                  <c:v>47.368128699999993</c:v>
                </c:pt>
                <c:pt idx="47">
                  <c:v>169.86286699999999</c:v>
                </c:pt>
                <c:pt idx="48">
                  <c:v>336.77464412500007</c:v>
                </c:pt>
                <c:pt idx="49">
                  <c:v>529.44444589687498</c:v>
                </c:pt>
                <c:pt idx="50">
                  <c:v>643.52816299789072</c:v>
                </c:pt>
                <c:pt idx="51">
                  <c:v>824.09579372346104</c:v>
                </c:pt>
                <c:pt idx="52">
                  <c:v>890.61495025759132</c:v>
                </c:pt>
                <c:pt idx="53">
                  <c:v>975.73196623138131</c:v>
                </c:pt>
                <c:pt idx="54">
                  <c:v>990.10690185931378</c:v>
                </c:pt>
                <c:pt idx="55">
                  <c:v>979.44004098494099</c:v>
                </c:pt>
                <c:pt idx="56">
                  <c:v>989.45681874554316</c:v>
                </c:pt>
                <c:pt idx="57">
                  <c:v>1014.6230816757216</c:v>
                </c:pt>
                <c:pt idx="58">
                  <c:v>1012.2055752086927</c:v>
                </c:pt>
                <c:pt idx="59">
                  <c:v>975.16801380034474</c:v>
                </c:pt>
                <c:pt idx="60">
                  <c:v>938.85002484833115</c:v>
                </c:pt>
                <c:pt idx="61">
                  <c:v>887.15312825439798</c:v>
                </c:pt>
                <c:pt idx="62">
                  <c:v>843.94413472422207</c:v>
                </c:pt>
                <c:pt idx="63">
                  <c:v>810.18636933525306</c:v>
                </c:pt>
                <c:pt idx="64">
                  <c:v>777.77891456184295</c:v>
                </c:pt>
                <c:pt idx="65">
                  <c:v>746.66775797936907</c:v>
                </c:pt>
                <c:pt idx="66">
                  <c:v>716.8010476601944</c:v>
                </c:pt>
                <c:pt idx="67">
                  <c:v>688.12900575378626</c:v>
                </c:pt>
                <c:pt idx="68">
                  <c:v>651.33446805031792</c:v>
                </c:pt>
                <c:pt idx="69">
                  <c:v>481.31630424559944</c:v>
                </c:pt>
                <c:pt idx="70">
                  <c:v>444.44878558791299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8-4E02-BC4F-D9D039743702}"/>
            </c:ext>
          </c:extLst>
        </c:ser>
        <c:ser>
          <c:idx val="5"/>
          <c:order val="4"/>
          <c:tx>
            <c:strRef>
              <c:f>'Projecao Novo Scen'!$GA$8</c:f>
              <c:strCache>
                <c:ptCount val="1"/>
                <c:pt idx="0">
                  <c:v>Novas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'Projecao Novo Scen'!$GA$9:$GA$79</c:f>
              <c:numCache>
                <c:formatCode>0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9.4586136752132965</c:v>
                </c:pt>
                <c:pt idx="52">
                  <c:v>18.680762008546264</c:v>
                </c:pt>
                <c:pt idx="53">
                  <c:v>27.554123962605743</c:v>
                </c:pt>
                <c:pt idx="54">
                  <c:v>47.471423558550683</c:v>
                </c:pt>
                <c:pt idx="55">
                  <c:v>70.020349748862259</c:v>
                </c:pt>
                <c:pt idx="56">
                  <c:v>103.28001587957185</c:v>
                </c:pt>
                <c:pt idx="57">
                  <c:v>152.33802342236845</c:v>
                </c:pt>
                <c:pt idx="58">
                  <c:v>229.25131169046503</c:v>
                </c:pt>
                <c:pt idx="59">
                  <c:v>342.87499158104259</c:v>
                </c:pt>
                <c:pt idx="60">
                  <c:v>508.01697615327345</c:v>
                </c:pt>
                <c:pt idx="61">
                  <c:v>751.60140339731413</c:v>
                </c:pt>
                <c:pt idx="62">
                  <c:v>1113.341376848645</c:v>
                </c:pt>
                <c:pt idx="63">
                  <c:v>1278.5889496288019</c:v>
                </c:pt>
                <c:pt idx="64">
                  <c:v>1360.1693380332388</c:v>
                </c:pt>
                <c:pt idx="65">
                  <c:v>1518.3519276155521</c:v>
                </c:pt>
                <c:pt idx="66">
                  <c:v>1516.0996994466514</c:v>
                </c:pt>
                <c:pt idx="67">
                  <c:v>1556.2232820398108</c:v>
                </c:pt>
                <c:pt idx="68">
                  <c:v>1662.7997913097649</c:v>
                </c:pt>
                <c:pt idx="69">
                  <c:v>1860.3192056190917</c:v>
                </c:pt>
                <c:pt idx="70">
                  <c:v>2013.1711052667952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3-43E8-ACC5-EF82F344F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924784"/>
        <c:axId val="292925176"/>
      </c:areaChart>
      <c:catAx>
        <c:axId val="29292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2925176"/>
        <c:crosses val="autoZero"/>
        <c:auto val="1"/>
        <c:lblAlgn val="ctr"/>
        <c:lblOffset val="100"/>
        <c:tickLblSkip val="5"/>
        <c:noMultiLvlLbl val="0"/>
      </c:catAx>
      <c:valAx>
        <c:axId val="292925176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 bbl/d</a:t>
                </a:r>
              </a:p>
            </c:rich>
          </c:tx>
          <c:layout>
            <c:manualLayout>
              <c:xMode val="edge"/>
              <c:yMode val="edge"/>
              <c:x val="8.7482314106970896E-3"/>
              <c:y val="0.31329031787693207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29247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Transportation Fuel Imports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Refining!$L$32</c:f>
              <c:strCache>
                <c:ptCount val="1"/>
                <c:pt idx="0">
                  <c:v>Diesel BL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Refining!$K$33:$K$41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Refining!$L$33:$L$41</c:f>
              <c:numCache>
                <c:formatCode>0</c:formatCode>
                <c:ptCount val="9"/>
                <c:pt idx="0">
                  <c:v>339.17062608000009</c:v>
                </c:pt>
                <c:pt idx="1">
                  <c:v>531.94609439999988</c:v>
                </c:pt>
                <c:pt idx="2">
                  <c:v>0.44696761200000001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285.6331572479998</c:v>
                </c:pt>
                <c:pt idx="7">
                  <c:v>553.38647472000014</c:v>
                </c:pt>
                <c:pt idx="8">
                  <c:v>724.38854256000002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7B-4EF6-A40B-227002488E41}"/>
            </c:ext>
          </c:extLst>
        </c:ser>
        <c:ser>
          <c:idx val="1"/>
          <c:order val="1"/>
          <c:tx>
            <c:strRef>
              <c:f>Refining!$M$32</c:f>
              <c:strCache>
                <c:ptCount val="1"/>
                <c:pt idx="0">
                  <c:v>Gasoline BL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Refining!$K$33:$K$41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Refining!$M$33:$M$41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7.0819796015999996</c:v>
                </c:pt>
                <c:pt idx="5">
                  <c:v>39.102054047999999</c:v>
                </c:pt>
                <c:pt idx="6">
                  <c:v>85.489680960000001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7B-4EF6-A40B-227002488E41}"/>
            </c:ext>
          </c:extLst>
        </c:ser>
        <c:ser>
          <c:idx val="2"/>
          <c:order val="2"/>
          <c:tx>
            <c:strRef>
              <c:f>Refining!$N$32</c:f>
              <c:strCache>
                <c:ptCount val="1"/>
                <c:pt idx="0">
                  <c:v>Diesel OR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Refining!$K$33:$K$41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Refining!$N$33:$N$41</c:f>
              <c:numCache>
                <c:formatCode>0</c:formatCode>
                <c:ptCount val="9"/>
                <c:pt idx="0">
                  <c:v>339.17062608000009</c:v>
                </c:pt>
                <c:pt idx="1">
                  <c:v>531.94609439999988</c:v>
                </c:pt>
                <c:pt idx="2">
                  <c:v>503.27703215999992</c:v>
                </c:pt>
                <c:pt idx="3">
                  <c:v>740.73270528</c:v>
                </c:pt>
                <c:pt idx="4">
                  <c:v>1018.84837392</c:v>
                </c:pt>
                <c:pt idx="5">
                  <c:v>1258.1075908800001</c:v>
                </c:pt>
                <c:pt idx="6">
                  <c:v>1543.74049584</c:v>
                </c:pt>
                <c:pt idx="7">
                  <c:v>1811.4940656000001</c:v>
                </c:pt>
                <c:pt idx="8">
                  <c:v>1982.4958180799999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7B-4EF6-A40B-227002488E41}"/>
            </c:ext>
          </c:extLst>
        </c:ser>
        <c:ser>
          <c:idx val="3"/>
          <c:order val="3"/>
          <c:tx>
            <c:strRef>
              <c:f>Refining!$O$32</c:f>
              <c:strCache>
                <c:ptCount val="1"/>
                <c:pt idx="0">
                  <c:v>Gasoline 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Refining!$K$33:$K$41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Refining!$O$33:$O$41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214.73366975999991</c:v>
                </c:pt>
                <c:pt idx="4">
                  <c:v>374.24843423999999</c:v>
                </c:pt>
                <c:pt idx="5">
                  <c:v>431.40428064000002</c:v>
                </c:pt>
                <c:pt idx="6">
                  <c:v>354.59803728000003</c:v>
                </c:pt>
                <c:pt idx="7">
                  <c:v>283.77079876799991</c:v>
                </c:pt>
                <c:pt idx="8">
                  <c:v>263.69356204799988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7B-4EF6-A40B-227002488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230240"/>
        <c:axId val="294232592"/>
      </c:lineChart>
      <c:catAx>
        <c:axId val="2942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232592"/>
        <c:crosses val="autoZero"/>
        <c:auto val="1"/>
        <c:lblAlgn val="ctr"/>
        <c:lblOffset val="100"/>
        <c:noMultiLvlLbl val="0"/>
      </c:catAx>
      <c:valAx>
        <c:axId val="29423259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4230240"/>
        <c:crosses val="autoZero"/>
        <c:crossBetween val="between"/>
        <c:majorUnit val="250"/>
        <c:min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7675670445201"/>
          <c:y val="4.32603924511532E-2"/>
          <c:w val="0.86776947125349302"/>
          <c:h val="0.768837267557273"/>
        </c:manualLayout>
      </c:layout>
      <c:lineChart>
        <c:grouping val="standard"/>
        <c:varyColors val="0"/>
        <c:ser>
          <c:idx val="0"/>
          <c:order val="0"/>
          <c:tx>
            <c:strRef>
              <c:f>Plan1!$AC$2</c:f>
              <c:strCache>
                <c:ptCount val="1"/>
                <c:pt idx="0">
                  <c:v>Base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6537720420551E-2"/>
                  <c:y val="2.6621779969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09-4D23-A60C-D894A5ADCCD5}"/>
                </c:ext>
              </c:extLst>
            </c:dLbl>
            <c:dLbl>
              <c:idx val="8"/>
              <c:layout>
                <c:manualLayout>
                  <c:x val="-1.137866401941E-2"/>
                  <c:y val="-3.327722496242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09-4D23-A60C-D894A5ADC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Plan1!$AC$3:$AC$11</c:f>
              <c:numCache>
                <c:formatCode>0</c:formatCode>
                <c:ptCount val="9"/>
                <c:pt idx="0">
                  <c:v>91.285601826999596</c:v>
                </c:pt>
                <c:pt idx="1">
                  <c:v>122.27368676099999</c:v>
                </c:pt>
                <c:pt idx="2">
                  <c:v>117.620886388</c:v>
                </c:pt>
                <c:pt idx="3">
                  <c:v>140.832650452</c:v>
                </c:pt>
                <c:pt idx="4">
                  <c:v>201.61351818099999</c:v>
                </c:pt>
                <c:pt idx="5">
                  <c:v>217.95881865699999</c:v>
                </c:pt>
                <c:pt idx="6">
                  <c:v>260.68926272900001</c:v>
                </c:pt>
                <c:pt idx="7">
                  <c:v>329.42523237399962</c:v>
                </c:pt>
                <c:pt idx="8">
                  <c:v>403.67853257799891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9-4D23-A60C-D894A5ADC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234160"/>
        <c:axId val="294229848"/>
      </c:lineChart>
      <c:catAx>
        <c:axId val="29423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29848"/>
        <c:crosses val="autoZero"/>
        <c:auto val="1"/>
        <c:lblAlgn val="ctr"/>
        <c:lblOffset val="100"/>
        <c:noMultiLvlLbl val="0"/>
      </c:catAx>
      <c:valAx>
        <c:axId val="294229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MtCO</a:t>
                </a:r>
                <a:r>
                  <a:rPr lang="en-US" sz="1400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3.7488367481271498E-3"/>
              <c:y val="0.356911601017077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41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8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7675670445201"/>
          <c:y val="4.32603924511532E-2"/>
          <c:w val="0.86776947125349302"/>
          <c:h val="0.768837267557273"/>
        </c:manualLayout>
      </c:layout>
      <c:lineChart>
        <c:grouping val="standard"/>
        <c:varyColors val="0"/>
        <c:ser>
          <c:idx val="0"/>
          <c:order val="0"/>
          <c:tx>
            <c:strRef>
              <c:f>Plan1!$AC$2</c:f>
              <c:strCache>
                <c:ptCount val="1"/>
                <c:pt idx="0">
                  <c:v>Base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137866401941E-2"/>
                  <c:y val="-1.9966334977455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D-4667-BC01-F89499B988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Plan1!$AC$3:$AC$11</c:f>
              <c:numCache>
                <c:formatCode>0</c:formatCode>
                <c:ptCount val="9"/>
                <c:pt idx="0">
                  <c:v>91.285601826999624</c:v>
                </c:pt>
                <c:pt idx="1">
                  <c:v>122.27368676099999</c:v>
                </c:pt>
                <c:pt idx="2">
                  <c:v>117.620886388</c:v>
                </c:pt>
                <c:pt idx="3">
                  <c:v>140.832650452</c:v>
                </c:pt>
                <c:pt idx="4">
                  <c:v>201.61351818099999</c:v>
                </c:pt>
                <c:pt idx="5">
                  <c:v>217.95881865699999</c:v>
                </c:pt>
                <c:pt idx="6">
                  <c:v>260.68926272900001</c:v>
                </c:pt>
                <c:pt idx="7">
                  <c:v>329.42523237399962</c:v>
                </c:pt>
                <c:pt idx="8">
                  <c:v>403.67853257799891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1D-4667-BC01-F89499B988F6}"/>
            </c:ext>
          </c:extLst>
        </c:ser>
        <c:ser>
          <c:idx val="1"/>
          <c:order val="1"/>
          <c:tx>
            <c:strRef>
              <c:f>Plan1!$AD$2</c:f>
              <c:strCache>
                <c:ptCount val="1"/>
                <c:pt idx="0">
                  <c:v>BC0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137866401941E-2"/>
                  <c:y val="1.3310889984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D-4667-BC01-F89499B9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Plan1!$AD$3:$AD$11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127.168434761</c:v>
                </c:pt>
                <c:pt idx="2">
                  <c:v>114.211917793</c:v>
                </c:pt>
                <c:pt idx="3">
                  <c:v>125.042296501</c:v>
                </c:pt>
                <c:pt idx="4">
                  <c:v>152.23453123799999</c:v>
                </c:pt>
                <c:pt idx="5">
                  <c:v>167.34159748900001</c:v>
                </c:pt>
                <c:pt idx="6">
                  <c:v>158.26108338099999</c:v>
                </c:pt>
                <c:pt idx="7">
                  <c:v>198.774269898</c:v>
                </c:pt>
                <c:pt idx="8">
                  <c:v>237.410362099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1D-4667-BC01-F89499B98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231808"/>
        <c:axId val="294230632"/>
      </c:lineChart>
      <c:catAx>
        <c:axId val="29423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0632"/>
        <c:crosses val="autoZero"/>
        <c:auto val="1"/>
        <c:lblAlgn val="ctr"/>
        <c:lblOffset val="100"/>
        <c:noMultiLvlLbl val="0"/>
      </c:catAx>
      <c:valAx>
        <c:axId val="294230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MtCO</a:t>
                </a:r>
                <a:r>
                  <a:rPr lang="en-US" sz="1400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3.7488367481271498E-3"/>
              <c:y val="0.356911601017077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18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8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7675670445201"/>
          <c:y val="4.32603924511532E-2"/>
          <c:w val="0.86776947125349302"/>
          <c:h val="0.768837267557273"/>
        </c:manualLayout>
      </c:layout>
      <c:lineChart>
        <c:grouping val="standard"/>
        <c:varyColors val="0"/>
        <c:ser>
          <c:idx val="0"/>
          <c:order val="0"/>
          <c:tx>
            <c:strRef>
              <c:f>Plan1!$AC$2</c:f>
              <c:strCache>
                <c:ptCount val="1"/>
                <c:pt idx="0">
                  <c:v>Base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137866401941E-2"/>
                  <c:y val="-1.9966334977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52-4BBF-B3F7-E99B5444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Plan1!$AC$3:$AC$11</c:f>
              <c:numCache>
                <c:formatCode>0</c:formatCode>
                <c:ptCount val="9"/>
                <c:pt idx="0">
                  <c:v>91.285601826999667</c:v>
                </c:pt>
                <c:pt idx="1">
                  <c:v>122.27368676099999</c:v>
                </c:pt>
                <c:pt idx="2">
                  <c:v>117.620886388</c:v>
                </c:pt>
                <c:pt idx="3">
                  <c:v>140.832650452</c:v>
                </c:pt>
                <c:pt idx="4">
                  <c:v>201.61351818099999</c:v>
                </c:pt>
                <c:pt idx="5">
                  <c:v>217.95881865699999</c:v>
                </c:pt>
                <c:pt idx="6">
                  <c:v>260.68926272900001</c:v>
                </c:pt>
                <c:pt idx="7">
                  <c:v>329.42523237399962</c:v>
                </c:pt>
                <c:pt idx="8">
                  <c:v>403.67853257799891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52-4BBF-B3F7-E99B5444B92A}"/>
            </c:ext>
          </c:extLst>
        </c:ser>
        <c:ser>
          <c:idx val="1"/>
          <c:order val="1"/>
          <c:tx>
            <c:strRef>
              <c:f>Plan1!$AD$2</c:f>
              <c:strCache>
                <c:ptCount val="1"/>
                <c:pt idx="0">
                  <c:v>BC0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Plan1!$AD$3:$AD$11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127.168434761</c:v>
                </c:pt>
                <c:pt idx="2">
                  <c:v>114.211917793</c:v>
                </c:pt>
                <c:pt idx="3">
                  <c:v>125.042296501</c:v>
                </c:pt>
                <c:pt idx="4">
                  <c:v>152.23453123799999</c:v>
                </c:pt>
                <c:pt idx="5">
                  <c:v>167.34159748900001</c:v>
                </c:pt>
                <c:pt idx="6">
                  <c:v>158.26108338099999</c:v>
                </c:pt>
                <c:pt idx="7">
                  <c:v>198.774269898</c:v>
                </c:pt>
                <c:pt idx="8">
                  <c:v>237.410362099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52-4BBF-B3F7-E99B5444B92A}"/>
            </c:ext>
          </c:extLst>
        </c:ser>
        <c:ser>
          <c:idx val="2"/>
          <c:order val="2"/>
          <c:tx>
            <c:strRef>
              <c:f>Plan1!$AE$2</c:f>
              <c:strCache>
                <c:ptCount val="1"/>
                <c:pt idx="0">
                  <c:v>BC25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3275108022644999E-2"/>
                  <c:y val="6.6554449924851704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52-4BBF-B3F7-E99B5444B9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Plan1!$AE$3:$AE$11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127.16513876099999</c:v>
                </c:pt>
                <c:pt idx="2">
                  <c:v>108.34591584499999</c:v>
                </c:pt>
                <c:pt idx="3">
                  <c:v>121.092314664</c:v>
                </c:pt>
                <c:pt idx="4">
                  <c:v>132.40905104399999</c:v>
                </c:pt>
                <c:pt idx="5">
                  <c:v>132.40943167399999</c:v>
                </c:pt>
                <c:pt idx="6">
                  <c:v>134.155914809</c:v>
                </c:pt>
                <c:pt idx="7">
                  <c:v>155.21537540899999</c:v>
                </c:pt>
                <c:pt idx="8">
                  <c:v>144.18657665399999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52-4BBF-B3F7-E99B5444B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232984"/>
        <c:axId val="294229064"/>
      </c:lineChart>
      <c:catAx>
        <c:axId val="29423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29064"/>
        <c:crosses val="autoZero"/>
        <c:auto val="1"/>
        <c:lblAlgn val="ctr"/>
        <c:lblOffset val="100"/>
        <c:noMultiLvlLbl val="0"/>
      </c:catAx>
      <c:valAx>
        <c:axId val="294229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MtCO</a:t>
                </a:r>
                <a:r>
                  <a:rPr lang="en-US" sz="1400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3.7488367481271498E-3"/>
              <c:y val="0.356911601017077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29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8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7675670445201"/>
          <c:y val="4.32603924511532E-2"/>
          <c:w val="0.86776947125349302"/>
          <c:h val="0.768837267557273"/>
        </c:manualLayout>
      </c:layout>
      <c:lineChart>
        <c:grouping val="standard"/>
        <c:varyColors val="0"/>
        <c:ser>
          <c:idx val="0"/>
          <c:order val="0"/>
          <c:tx>
            <c:strRef>
              <c:f>Plan1!$AC$2</c:f>
              <c:strCache>
                <c:ptCount val="1"/>
                <c:pt idx="0">
                  <c:v>Base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137866401941E-2"/>
                  <c:y val="-1.9966334977455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4-4724-85A2-7050B61927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Plan1!$AC$3:$AC$11</c:f>
              <c:numCache>
                <c:formatCode>0</c:formatCode>
                <c:ptCount val="9"/>
                <c:pt idx="0">
                  <c:v>91.285601826999667</c:v>
                </c:pt>
                <c:pt idx="1">
                  <c:v>122.27368676099999</c:v>
                </c:pt>
                <c:pt idx="2">
                  <c:v>117.620886388</c:v>
                </c:pt>
                <c:pt idx="3">
                  <c:v>140.832650452</c:v>
                </c:pt>
                <c:pt idx="4">
                  <c:v>201.61351818099999</c:v>
                </c:pt>
                <c:pt idx="5">
                  <c:v>217.95881865699999</c:v>
                </c:pt>
                <c:pt idx="6">
                  <c:v>260.68926272900001</c:v>
                </c:pt>
                <c:pt idx="7">
                  <c:v>329.42523237399962</c:v>
                </c:pt>
                <c:pt idx="8">
                  <c:v>403.67853257799891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4-4724-85A2-7050B619270B}"/>
            </c:ext>
          </c:extLst>
        </c:ser>
        <c:ser>
          <c:idx val="1"/>
          <c:order val="1"/>
          <c:tx>
            <c:strRef>
              <c:f>Plan1!$AD$2</c:f>
              <c:strCache>
                <c:ptCount val="1"/>
                <c:pt idx="0">
                  <c:v>BC0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Plan1!$AD$3:$AD$11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127.168434761</c:v>
                </c:pt>
                <c:pt idx="2">
                  <c:v>114.211917793</c:v>
                </c:pt>
                <c:pt idx="3">
                  <c:v>125.042296501</c:v>
                </c:pt>
                <c:pt idx="4">
                  <c:v>152.23453123799999</c:v>
                </c:pt>
                <c:pt idx="5">
                  <c:v>167.34159748900001</c:v>
                </c:pt>
                <c:pt idx="6">
                  <c:v>158.26108338099999</c:v>
                </c:pt>
                <c:pt idx="7">
                  <c:v>198.774269898</c:v>
                </c:pt>
                <c:pt idx="8">
                  <c:v>237.410362099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04-4724-85A2-7050B619270B}"/>
            </c:ext>
          </c:extLst>
        </c:ser>
        <c:ser>
          <c:idx val="2"/>
          <c:order val="2"/>
          <c:tx>
            <c:strRef>
              <c:f>Plan1!$AE$2</c:f>
              <c:strCache>
                <c:ptCount val="1"/>
                <c:pt idx="0">
                  <c:v>BC25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Plan1!$AE$3:$AE$11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127.16513876099999</c:v>
                </c:pt>
                <c:pt idx="2">
                  <c:v>108.34591584499999</c:v>
                </c:pt>
                <c:pt idx="3">
                  <c:v>121.092314664</c:v>
                </c:pt>
                <c:pt idx="4">
                  <c:v>132.40905104399999</c:v>
                </c:pt>
                <c:pt idx="5">
                  <c:v>132.40943167399999</c:v>
                </c:pt>
                <c:pt idx="6">
                  <c:v>134.155914809</c:v>
                </c:pt>
                <c:pt idx="7">
                  <c:v>155.21537540899999</c:v>
                </c:pt>
                <c:pt idx="8">
                  <c:v>144.18657665399999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04-4724-85A2-7050B619270B}"/>
            </c:ext>
          </c:extLst>
        </c:ser>
        <c:ser>
          <c:idx val="3"/>
          <c:order val="3"/>
          <c:tx>
            <c:strRef>
              <c:f>Plan1!$AF$2</c:f>
              <c:strCache>
                <c:ptCount val="1"/>
                <c:pt idx="0">
                  <c:v>BC50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137866401941E-2"/>
                  <c:y val="3.327722496242559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4-4724-85A2-7050B61927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Plan1!$AF$3:$AF$11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127.16349576099999</c:v>
                </c:pt>
                <c:pt idx="2">
                  <c:v>104.001442845</c:v>
                </c:pt>
                <c:pt idx="3">
                  <c:v>115.204145664</c:v>
                </c:pt>
                <c:pt idx="4">
                  <c:v>118.553000681</c:v>
                </c:pt>
                <c:pt idx="5">
                  <c:v>104.17099667399999</c:v>
                </c:pt>
                <c:pt idx="6">
                  <c:v>94.808757808999516</c:v>
                </c:pt>
                <c:pt idx="7">
                  <c:v>81.569956409000014</c:v>
                </c:pt>
                <c:pt idx="8">
                  <c:v>64.294322768000001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04-4724-85A2-7050B6192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235336"/>
        <c:axId val="294234552"/>
      </c:lineChart>
      <c:catAx>
        <c:axId val="294235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4552"/>
        <c:crosses val="autoZero"/>
        <c:auto val="1"/>
        <c:lblAlgn val="ctr"/>
        <c:lblOffset val="100"/>
        <c:noMultiLvlLbl val="0"/>
      </c:catAx>
      <c:valAx>
        <c:axId val="29423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MtCO</a:t>
                </a:r>
                <a:r>
                  <a:rPr lang="en-US" sz="1400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3.7488367481271498E-3"/>
              <c:y val="0.356911601017077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5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8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7675670445201"/>
          <c:y val="4.32603924511532E-2"/>
          <c:w val="0.86776947125349302"/>
          <c:h val="0.768837267557273"/>
        </c:manualLayout>
      </c:layout>
      <c:lineChart>
        <c:grouping val="standard"/>
        <c:varyColors val="0"/>
        <c:ser>
          <c:idx val="0"/>
          <c:order val="0"/>
          <c:tx>
            <c:strRef>
              <c:f>Plan1!$AC$2</c:f>
              <c:strCache>
                <c:ptCount val="1"/>
                <c:pt idx="0">
                  <c:v>Base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1.8964440032349999E-3"/>
                  <c:y val="-9.9831674887276706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CE-43F5-BF5F-7126F189CF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Plan1!$AC$3:$AC$11</c:f>
              <c:numCache>
                <c:formatCode>0</c:formatCode>
                <c:ptCount val="9"/>
                <c:pt idx="0">
                  <c:v>91.285601826999667</c:v>
                </c:pt>
                <c:pt idx="1">
                  <c:v>122.27368676099999</c:v>
                </c:pt>
                <c:pt idx="2">
                  <c:v>117.620886388</c:v>
                </c:pt>
                <c:pt idx="3">
                  <c:v>140.832650452</c:v>
                </c:pt>
                <c:pt idx="4">
                  <c:v>201.61351818099999</c:v>
                </c:pt>
                <c:pt idx="5">
                  <c:v>217.95881865699999</c:v>
                </c:pt>
                <c:pt idx="6">
                  <c:v>260.68926272900001</c:v>
                </c:pt>
                <c:pt idx="7">
                  <c:v>329.42523237399962</c:v>
                </c:pt>
                <c:pt idx="8">
                  <c:v>403.67853257799891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CE-43F5-BF5F-7126F189CF14}"/>
            </c:ext>
          </c:extLst>
        </c:ser>
        <c:ser>
          <c:idx val="1"/>
          <c:order val="1"/>
          <c:tx>
            <c:strRef>
              <c:f>Plan1!$AD$2</c:f>
              <c:strCache>
                <c:ptCount val="1"/>
                <c:pt idx="0">
                  <c:v>BC0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Plan1!$AD$3:$AD$11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127.168434761</c:v>
                </c:pt>
                <c:pt idx="2">
                  <c:v>114.211917793</c:v>
                </c:pt>
                <c:pt idx="3">
                  <c:v>125.042296501</c:v>
                </c:pt>
                <c:pt idx="4">
                  <c:v>152.23453123799999</c:v>
                </c:pt>
                <c:pt idx="5">
                  <c:v>167.34159748900001</c:v>
                </c:pt>
                <c:pt idx="6">
                  <c:v>158.26108338099999</c:v>
                </c:pt>
                <c:pt idx="7">
                  <c:v>198.774269898</c:v>
                </c:pt>
                <c:pt idx="8">
                  <c:v>237.410362099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CE-43F5-BF5F-7126F189CF14}"/>
            </c:ext>
          </c:extLst>
        </c:ser>
        <c:ser>
          <c:idx val="2"/>
          <c:order val="2"/>
          <c:tx>
            <c:strRef>
              <c:f>Plan1!$AE$2</c:f>
              <c:strCache>
                <c:ptCount val="1"/>
                <c:pt idx="0">
                  <c:v>BC25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Plan1!$AE$3:$AE$11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127.16513876099999</c:v>
                </c:pt>
                <c:pt idx="2">
                  <c:v>108.34591584499999</c:v>
                </c:pt>
                <c:pt idx="3">
                  <c:v>121.092314664</c:v>
                </c:pt>
                <c:pt idx="4">
                  <c:v>132.40905104399999</c:v>
                </c:pt>
                <c:pt idx="5">
                  <c:v>132.40943167399999</c:v>
                </c:pt>
                <c:pt idx="6">
                  <c:v>134.155914809</c:v>
                </c:pt>
                <c:pt idx="7">
                  <c:v>155.21537540899999</c:v>
                </c:pt>
                <c:pt idx="8">
                  <c:v>144.18657665399999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CE-43F5-BF5F-7126F189CF14}"/>
            </c:ext>
          </c:extLst>
        </c:ser>
        <c:ser>
          <c:idx val="3"/>
          <c:order val="3"/>
          <c:tx>
            <c:strRef>
              <c:f>Plan1!$AF$2</c:f>
              <c:strCache>
                <c:ptCount val="1"/>
                <c:pt idx="0">
                  <c:v>BC50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Plan1!$AF$3:$AF$11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127.16349576099999</c:v>
                </c:pt>
                <c:pt idx="2">
                  <c:v>104.001442845</c:v>
                </c:pt>
                <c:pt idx="3">
                  <c:v>115.204145664</c:v>
                </c:pt>
                <c:pt idx="4">
                  <c:v>118.553000681</c:v>
                </c:pt>
                <c:pt idx="5">
                  <c:v>104.17099667399999</c:v>
                </c:pt>
                <c:pt idx="6">
                  <c:v>94.808757808999516</c:v>
                </c:pt>
                <c:pt idx="7">
                  <c:v>81.569956409000014</c:v>
                </c:pt>
                <c:pt idx="8">
                  <c:v>64.294322768000001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CE-43F5-BF5F-7126F189CF14}"/>
            </c:ext>
          </c:extLst>
        </c:ser>
        <c:ser>
          <c:idx val="4"/>
          <c:order val="4"/>
          <c:tx>
            <c:strRef>
              <c:f>Plan1!$AG$2</c:f>
              <c:strCache>
                <c:ptCount val="1"/>
                <c:pt idx="0">
                  <c:v>BC75</c:v>
                </c:pt>
              </c:strCache>
            </c:strRef>
          </c:tx>
          <c:marker>
            <c:symbol val="none"/>
          </c:marker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Plan1!$AG$3:$AG$11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127.138727761</c:v>
                </c:pt>
                <c:pt idx="2">
                  <c:v>102.425669845</c:v>
                </c:pt>
                <c:pt idx="3">
                  <c:v>113.242182664</c:v>
                </c:pt>
                <c:pt idx="4">
                  <c:v>111.006518044</c:v>
                </c:pt>
                <c:pt idx="5">
                  <c:v>95.883749674000001</c:v>
                </c:pt>
                <c:pt idx="6">
                  <c:v>78.246222809000002</c:v>
                </c:pt>
                <c:pt idx="7">
                  <c:v>60.036897408999998</c:v>
                </c:pt>
                <c:pt idx="8">
                  <c:v>41.159149518000007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CE-43F5-BF5F-7126F189CF14}"/>
            </c:ext>
          </c:extLst>
        </c:ser>
        <c:ser>
          <c:idx val="5"/>
          <c:order val="5"/>
          <c:tx>
            <c:strRef>
              <c:f>Plan1!$AH$2</c:f>
              <c:strCache>
                <c:ptCount val="1"/>
                <c:pt idx="0">
                  <c:v>BC100</c:v>
                </c:pt>
              </c:strCache>
            </c:strRef>
          </c:tx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CE-43F5-BF5F-7126F189C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Plan1!$AB$3:$AB$11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Plan1!$AH$3:$AH$11</c:f>
              <c:numCache>
                <c:formatCode>0</c:formatCode>
                <c:ptCount val="9"/>
                <c:pt idx="0">
                  <c:v>88.239989956000002</c:v>
                </c:pt>
                <c:pt idx="1">
                  <c:v>127.10075876099999</c:v>
                </c:pt>
                <c:pt idx="2">
                  <c:v>101.513399845</c:v>
                </c:pt>
                <c:pt idx="3">
                  <c:v>112.54763352400001</c:v>
                </c:pt>
                <c:pt idx="4">
                  <c:v>110.404916044</c:v>
                </c:pt>
                <c:pt idx="5">
                  <c:v>93.392701273999563</c:v>
                </c:pt>
                <c:pt idx="6">
                  <c:v>70.305405808999637</c:v>
                </c:pt>
                <c:pt idx="7">
                  <c:v>49.114744408999982</c:v>
                </c:pt>
                <c:pt idx="8">
                  <c:v>31.391917518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CE-43F5-BF5F-7126F189C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232200"/>
        <c:axId val="294231024"/>
      </c:lineChart>
      <c:catAx>
        <c:axId val="29423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1024"/>
        <c:crosses val="autoZero"/>
        <c:auto val="1"/>
        <c:lblAlgn val="ctr"/>
        <c:lblOffset val="100"/>
        <c:noMultiLvlLbl val="0"/>
      </c:catAx>
      <c:valAx>
        <c:axId val="29423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MtCO</a:t>
                </a:r>
                <a:r>
                  <a:rPr lang="en-US" sz="1400" baseline="-25000"/>
                  <a:t>2</a:t>
                </a:r>
              </a:p>
            </c:rich>
          </c:tx>
          <c:layout>
            <c:manualLayout>
              <c:xMode val="edge"/>
              <c:yMode val="edge"/>
              <c:x val="3.7488367481271498E-3"/>
              <c:y val="0.356911601017077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942322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80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Emissões Totais (ktCO</a:t>
            </a:r>
            <a:r>
              <a:rPr lang="en-US" sz="1200" baseline="-25000"/>
              <a:t>2</a:t>
            </a:r>
            <a:r>
              <a:rPr lang="en-US" sz="1200"/>
              <a:t>eq/ano) -</a:t>
            </a:r>
            <a:r>
              <a:rPr lang="en-US" sz="1200" baseline="0"/>
              <a:t> 45% mol. CO2</a:t>
            </a:r>
            <a:endParaRPr lang="en-US" sz="1200"/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'Captura e Emissão Novo'!$BM$9</c:f>
              <c:strCache>
                <c:ptCount val="1"/>
                <c:pt idx="0">
                  <c:v>Pós-sal</c:v>
                </c:pt>
              </c:strCache>
            </c:strRef>
          </c:tx>
          <c:spPr>
            <a:solidFill>
              <a:srgbClr val="008000"/>
            </a:solidFill>
            <a:ln w="28575" cmpd="sng">
              <a:noFill/>
            </a:ln>
          </c:spPr>
          <c:cat>
            <c:numRef>
              <c:f>'Captura e Emissão Novo'!$BL$14:$BL$54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'Captura e Emissão Novo'!$BM$14:$BM$54</c:f>
              <c:numCache>
                <c:formatCode>#,##0.00</c:formatCode>
                <c:ptCount val="41"/>
                <c:pt idx="0">
                  <c:v>24.54308068784756</c:v>
                </c:pt>
                <c:pt idx="1">
                  <c:v>24.260690745056358</c:v>
                </c:pt>
                <c:pt idx="2">
                  <c:v>23.188309857008541</c:v>
                </c:pt>
                <c:pt idx="3">
                  <c:v>21.10624818689509</c:v>
                </c:pt>
                <c:pt idx="4">
                  <c:v>22.37991921100291</c:v>
                </c:pt>
                <c:pt idx="5">
                  <c:v>25.02930760225658</c:v>
                </c:pt>
                <c:pt idx="6">
                  <c:v>26.32525262227103</c:v>
                </c:pt>
                <c:pt idx="7">
                  <c:v>28.209240198032131</c:v>
                </c:pt>
                <c:pt idx="8">
                  <c:v>30.230767797337101</c:v>
                </c:pt>
                <c:pt idx="9">
                  <c:v>32.399857622908868</c:v>
                </c:pt>
                <c:pt idx="10">
                  <c:v>34.72726229946727</c:v>
                </c:pt>
                <c:pt idx="11">
                  <c:v>35.67213662626218</c:v>
                </c:pt>
                <c:pt idx="12">
                  <c:v>36.621027792443201</c:v>
                </c:pt>
                <c:pt idx="13">
                  <c:v>37.59832365501623</c:v>
                </c:pt>
                <c:pt idx="14">
                  <c:v>38.604678096939871</c:v>
                </c:pt>
                <c:pt idx="15">
                  <c:v>39.623312140452377</c:v>
                </c:pt>
                <c:pt idx="16">
                  <c:v>39.529779053330259</c:v>
                </c:pt>
                <c:pt idx="17">
                  <c:v>39.444122141135061</c:v>
                </c:pt>
                <c:pt idx="18">
                  <c:v>39.365098042078699</c:v>
                </c:pt>
                <c:pt idx="19">
                  <c:v>39.291660908402648</c:v>
                </c:pt>
                <c:pt idx="20">
                  <c:v>39.222931028923199</c:v>
                </c:pt>
                <c:pt idx="21">
                  <c:v>38.050532283814981</c:v>
                </c:pt>
                <c:pt idx="22">
                  <c:v>36.918508261257777</c:v>
                </c:pt>
                <c:pt idx="23">
                  <c:v>35.824261665360403</c:v>
                </c:pt>
                <c:pt idx="24">
                  <c:v>34.765599434942573</c:v>
                </c:pt>
                <c:pt idx="25">
                  <c:v>33.740644883337907</c:v>
                </c:pt>
                <c:pt idx="26">
                  <c:v>31.917934061944539</c:v>
                </c:pt>
                <c:pt idx="27">
                  <c:v>30.225019071337819</c:v>
                </c:pt>
                <c:pt idx="28">
                  <c:v>28.621895643050241</c:v>
                </c:pt>
                <c:pt idx="29">
                  <c:v>27.10380126702756</c:v>
                </c:pt>
                <c:pt idx="30">
                  <c:v>25.666226034923682</c:v>
                </c:pt>
                <c:pt idx="31">
                  <c:v>23.844087024529511</c:v>
                </c:pt>
                <c:pt idx="32">
                  <c:v>22.151308309204921</c:v>
                </c:pt>
                <c:pt idx="33">
                  <c:v>20.578706129727891</c:v>
                </c:pt>
                <c:pt idx="34">
                  <c:v>19.117748715443739</c:v>
                </c:pt>
                <c:pt idx="35">
                  <c:v>17.760509997218328</c:v>
                </c:pt>
                <c:pt idx="36">
                  <c:v>16.28012829553612</c:v>
                </c:pt>
                <c:pt idx="37">
                  <c:v>14.923140008965239</c:v>
                </c:pt>
                <c:pt idx="38">
                  <c:v>13.679259996264379</c:v>
                </c:pt>
                <c:pt idx="39">
                  <c:v>12.53906040772808</c:v>
                </c:pt>
                <c:pt idx="40">
                  <c:v>11.493899227852291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0-46B1-B635-1B91AF85EADE}"/>
            </c:ext>
          </c:extLst>
        </c:ser>
        <c:ser>
          <c:idx val="3"/>
          <c:order val="1"/>
          <c:tx>
            <c:v>Gás de folhelho</c:v>
          </c:tx>
          <c:spPr>
            <a:solidFill>
              <a:schemeClr val="accent6"/>
            </a:solidFill>
            <a:ln w="28575" cmpd="sng">
              <a:noFill/>
            </a:ln>
          </c:spPr>
          <c:cat>
            <c:numRef>
              <c:f>'Captura e Emissão Novo'!$BL$14:$BL$54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'Captura e Emissão Novo'!$BP$14:$BP$54</c:f>
              <c:numCache>
                <c:formatCode>#,##0.00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0.56427291915840305</c:v>
                </c:pt>
                <c:pt idx="16">
                  <c:v>0.778544083722155</c:v>
                </c:pt>
                <c:pt idx="17">
                  <c:v>1.0741803650666011</c:v>
                </c:pt>
                <c:pt idx="18">
                  <c:v>1.4820785114416259</c:v>
                </c:pt>
                <c:pt idx="19">
                  <c:v>2.044867682850295</c:v>
                </c:pt>
                <c:pt idx="20">
                  <c:v>2.8213645957920161</c:v>
                </c:pt>
                <c:pt idx="21">
                  <c:v>2.8213645957920161</c:v>
                </c:pt>
                <c:pt idx="22">
                  <c:v>2.8213645957920161</c:v>
                </c:pt>
                <c:pt idx="23">
                  <c:v>2.8213645957920161</c:v>
                </c:pt>
                <c:pt idx="24">
                  <c:v>2.8213645957920161</c:v>
                </c:pt>
                <c:pt idx="25">
                  <c:v>2.8213645957920161</c:v>
                </c:pt>
                <c:pt idx="26">
                  <c:v>2.8213645957920161</c:v>
                </c:pt>
                <c:pt idx="27">
                  <c:v>2.8213645957920161</c:v>
                </c:pt>
                <c:pt idx="28">
                  <c:v>2.8213645957920161</c:v>
                </c:pt>
                <c:pt idx="29">
                  <c:v>2.8213645957920161</c:v>
                </c:pt>
                <c:pt idx="30">
                  <c:v>2.8213645957920161</c:v>
                </c:pt>
                <c:pt idx="31">
                  <c:v>2.8213645957920161</c:v>
                </c:pt>
                <c:pt idx="32">
                  <c:v>2.8213645957920161</c:v>
                </c:pt>
                <c:pt idx="33">
                  <c:v>2.8213645957920161</c:v>
                </c:pt>
                <c:pt idx="34">
                  <c:v>2.8213645957920161</c:v>
                </c:pt>
                <c:pt idx="35">
                  <c:v>2.8213645957920161</c:v>
                </c:pt>
                <c:pt idx="36">
                  <c:v>2.8213645957920161</c:v>
                </c:pt>
                <c:pt idx="37">
                  <c:v>2.8213645957920161</c:v>
                </c:pt>
                <c:pt idx="38">
                  <c:v>2.8213645957920161</c:v>
                </c:pt>
                <c:pt idx="39">
                  <c:v>2.8213645957920161</c:v>
                </c:pt>
                <c:pt idx="40">
                  <c:v>2.8213645957920161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0-46B1-B635-1B91AF85EADE}"/>
            </c:ext>
          </c:extLst>
        </c:ser>
        <c:ser>
          <c:idx val="2"/>
          <c:order val="2"/>
          <c:tx>
            <c:v>Pré-sal</c:v>
          </c:tx>
          <c:spPr>
            <a:solidFill>
              <a:schemeClr val="tx2"/>
            </a:solidFill>
            <a:ln w="28575" cmpd="sng">
              <a:noFill/>
            </a:ln>
          </c:spPr>
          <c:cat>
            <c:numRef>
              <c:f>'Captura e Emissão Novo'!$BL$14:$BL$54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'Captura e Emissão Novo'!$BO$14:$BO$54</c:f>
              <c:numCache>
                <c:formatCode>#,##0.00</c:formatCode>
                <c:ptCount val="41"/>
                <c:pt idx="0">
                  <c:v>0.56477729831048296</c:v>
                </c:pt>
                <c:pt idx="1">
                  <c:v>1.5004674453664899</c:v>
                </c:pt>
                <c:pt idx="2">
                  <c:v>2.1007144214120852</c:v>
                </c:pt>
                <c:pt idx="3">
                  <c:v>3.6951551484167662</c:v>
                </c:pt>
                <c:pt idx="4">
                  <c:v>5.2810378554817534</c:v>
                </c:pt>
                <c:pt idx="5">
                  <c:v>6.1585919140279426</c:v>
                </c:pt>
                <c:pt idx="6">
                  <c:v>6.57125984219042</c:v>
                </c:pt>
                <c:pt idx="7">
                  <c:v>7.2547187647444682</c:v>
                </c:pt>
                <c:pt idx="8">
                  <c:v>8.7058948443217936</c:v>
                </c:pt>
                <c:pt idx="9">
                  <c:v>9.526008748072833</c:v>
                </c:pt>
                <c:pt idx="10">
                  <c:v>10.55131096142865</c:v>
                </c:pt>
                <c:pt idx="11">
                  <c:v>11.543394282719049</c:v>
                </c:pt>
                <c:pt idx="12">
                  <c:v>12.757838596315549</c:v>
                </c:pt>
                <c:pt idx="13">
                  <c:v>14.08124415582296</c:v>
                </c:pt>
                <c:pt idx="14">
                  <c:v>15.26974457365224</c:v>
                </c:pt>
                <c:pt idx="15">
                  <c:v>16.688400387313319</c:v>
                </c:pt>
                <c:pt idx="16">
                  <c:v>18.223527444272761</c:v>
                </c:pt>
                <c:pt idx="17">
                  <c:v>19.88559813595851</c:v>
                </c:pt>
                <c:pt idx="18">
                  <c:v>21.686026468046919</c:v>
                </c:pt>
                <c:pt idx="19">
                  <c:v>23.332507471730249</c:v>
                </c:pt>
                <c:pt idx="20">
                  <c:v>25.09311168362003</c:v>
                </c:pt>
                <c:pt idx="21">
                  <c:v>26.97638965905201</c:v>
                </c:pt>
                <c:pt idx="22">
                  <c:v>28.991532594277089</c:v>
                </c:pt>
                <c:pt idx="23">
                  <c:v>31.148420325774481</c:v>
                </c:pt>
                <c:pt idx="24">
                  <c:v>32.846979792968163</c:v>
                </c:pt>
                <c:pt idx="25">
                  <c:v>34.630591628817207</c:v>
                </c:pt>
                <c:pt idx="26">
                  <c:v>36.503848011071398</c:v>
                </c:pt>
                <c:pt idx="27">
                  <c:v>38.348296450487439</c:v>
                </c:pt>
                <c:pt idx="28">
                  <c:v>40.477269920524378</c:v>
                </c:pt>
                <c:pt idx="29">
                  <c:v>41.526386775779237</c:v>
                </c:pt>
                <c:pt idx="30">
                  <c:v>42.72779894948772</c:v>
                </c:pt>
                <c:pt idx="31">
                  <c:v>43.897369303810102</c:v>
                </c:pt>
                <c:pt idx="32">
                  <c:v>45.035921780150481</c:v>
                </c:pt>
                <c:pt idx="33">
                  <c:v>46.267595707161568</c:v>
                </c:pt>
                <c:pt idx="34">
                  <c:v>46.19987356039568</c:v>
                </c:pt>
                <c:pt idx="35">
                  <c:v>46.132256861292049</c:v>
                </c:pt>
                <c:pt idx="36">
                  <c:v>46.003099140918003</c:v>
                </c:pt>
                <c:pt idx="37">
                  <c:v>45.935692844828502</c:v>
                </c:pt>
                <c:pt idx="38">
                  <c:v>45.868391504601767</c:v>
                </c:pt>
                <c:pt idx="39">
                  <c:v>44.585670592194951</c:v>
                </c:pt>
                <c:pt idx="40">
                  <c:v>43.217783279616917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0-46B1-B635-1B91AF85E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974016"/>
        <c:axId val="329975976"/>
      </c:areaChart>
      <c:catAx>
        <c:axId val="3299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975976"/>
        <c:crosses val="autoZero"/>
        <c:auto val="1"/>
        <c:lblAlgn val="ctr"/>
        <c:lblOffset val="100"/>
        <c:tickLblSkip val="5"/>
        <c:noMultiLvlLbl val="0"/>
      </c:catAx>
      <c:valAx>
        <c:axId val="3299759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400"/>
                </a:pPr>
                <a:r>
                  <a:rPr lang="en-US" sz="1000" b="1" i="0" baseline="0" dirty="0">
                    <a:effectLst/>
                  </a:rPr>
                  <a:t>(MtCO</a:t>
                </a:r>
                <a:r>
                  <a:rPr lang="en-US" sz="1000" b="1" i="0" baseline="-25000" dirty="0">
                    <a:effectLst/>
                  </a:rPr>
                  <a:t>2</a:t>
                </a:r>
                <a:r>
                  <a:rPr lang="en-US" sz="1000" b="1" i="0" baseline="0" dirty="0">
                    <a:effectLst/>
                  </a:rPr>
                  <a:t>e/</a:t>
                </a:r>
                <a:r>
                  <a:rPr lang="en-US" sz="1000" b="1" i="0" baseline="0" dirty="0" err="1">
                    <a:effectLst/>
                  </a:rPr>
                  <a:t>ano</a:t>
                </a:r>
                <a:r>
                  <a:rPr lang="en-US" sz="1000" b="1" i="0" baseline="0" dirty="0">
                    <a:effectLst/>
                  </a:rPr>
                  <a:t>)</a:t>
                </a:r>
                <a:endParaRPr lang="en-US" sz="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5367727771679499E-2"/>
              <c:y val="0.2743259365306610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329974016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0.94624</cdr:x>
      <cdr:y>0.15094</cdr:y>
    </cdr:from>
    <cdr:to>
      <cdr:x>0.94624</cdr:x>
      <cdr:y>0.73585</cdr:y>
    </cdr:to>
    <cdr:cxnSp macro="">
      <cdr:nvCxnSpPr>
        <cdr:cNvPr id="2" name="Conector de seta reta 1"/>
        <cdr:cNvCxnSpPr/>
      </cdr:nvCxnSpPr>
      <cdr:spPr>
        <a:xfrm xmlns:a="http://schemas.openxmlformats.org/drawingml/2006/main">
          <a:off x="6336704" y="576064"/>
          <a:ext cx="0" cy="223224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0.88172</cdr:x>
      <cdr:y>0.48667</cdr:y>
    </cdr:from>
    <cdr:to>
      <cdr:x>0.95071</cdr:x>
      <cdr:y>0.5532</cdr:y>
    </cdr:to>
    <cdr:sp macro="" textlink="">
      <cdr:nvSpPr>
        <cdr:cNvPr id="3" name="CaixaDeTexto 12"/>
        <cdr:cNvSpPr txBox="1"/>
      </cdr:nvSpPr>
      <cdr:spPr>
        <a:xfrm xmlns:a="http://schemas.openxmlformats.org/drawingml/2006/main">
          <a:off x="5904656" y="1857328"/>
          <a:ext cx="46198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50" b="1" dirty="0">
              <a:solidFill>
                <a:schemeClr val="accent6"/>
              </a:solidFill>
            </a:rPr>
            <a:t>-92%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8EC3CE0C-AE7B-4ACE-95D6-769F2AA9E2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06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6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1472AF0E-D9AD-4E3D-8495-88BDE09CB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42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B982E58-2A24-4650-B824-40D13FEC18F0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6CDDA3F-2519-4492-A5E6-24D44E8BF9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5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4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0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69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6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72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90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27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20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207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51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DA3F-2519-4492-A5E6-24D44E8BF9D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5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4D94-83DF-4809-B3D9-497C5DD2FC77}" type="datetime1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63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1EA0-98A0-4DF4-BC07-7B1665A9E8BE}" type="datetime1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5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78F8-E623-4740-B104-C860E1637092}" type="datetime1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09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62E-085A-4663-9A2B-498D1206F3B1}" type="datetime1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7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868B-98B0-4088-8C91-9A8081A528A6}" type="datetime1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39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2D4F-CF7D-45B5-B178-2D6AB5EBDE07}" type="datetime1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4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E360-8F8A-4893-ADC1-BBD569809BEA}" type="datetime1">
              <a:rPr lang="pt-BR" smtClean="0"/>
              <a:t>21/09/2016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91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27C7-C97E-410C-865D-72652AEB3E08}" type="datetime1">
              <a:rPr lang="pt-BR" smtClean="0"/>
              <a:t>21/09/2016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73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2892-8C60-4155-A94C-CCDD3D421678}" type="datetime1">
              <a:rPr lang="pt-BR" smtClean="0"/>
              <a:t>21/09/2016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1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7D3-091E-4886-A8F9-17CB84D1FECC}" type="datetime1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9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CD64-28E7-4A3C-ADEB-A7735BD1B9A5}" type="datetime1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36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E14C-97D3-4ED9-AD18-025C97EAF748}" type="datetime1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1D90-DDB3-4B9A-8B73-77E06B832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85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pe.ufrj.br/" TargetMode="External"/><Relationship Id="rId2" Type="http://schemas.openxmlformats.org/officeDocument/2006/relationships/hyperlink" Target="mailto:szklo@ppe.ufrj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560" y="378931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i="1" dirty="0"/>
          </a:p>
          <a:p>
            <a:pPr algn="ctr"/>
            <a:endParaRPr lang="pt-BR" sz="3600" b="1" i="1" dirty="0"/>
          </a:p>
          <a:p>
            <a:pPr algn="ctr"/>
            <a:r>
              <a:rPr lang="pt-BR" sz="3600" b="1" dirty="0"/>
              <a:t>RED SUR</a:t>
            </a:r>
          </a:p>
          <a:p>
            <a:pPr algn="ctr"/>
            <a:r>
              <a:rPr lang="pt-BR" sz="3600" b="1" dirty="0"/>
              <a:t>“</a:t>
            </a:r>
            <a:r>
              <a:rPr lang="pt-BR" sz="3600" b="1" i="1" dirty="0"/>
              <a:t>The future </a:t>
            </a:r>
            <a:r>
              <a:rPr lang="pt-BR" sz="3600" b="1" i="1" dirty="0" err="1"/>
              <a:t>of</a:t>
            </a:r>
            <a:r>
              <a:rPr lang="pt-BR" sz="3600" b="1" i="1" dirty="0"/>
              <a:t> </a:t>
            </a:r>
            <a:r>
              <a:rPr lang="pt-BR" sz="3600" b="1" i="1" dirty="0" err="1"/>
              <a:t>Extractive</a:t>
            </a:r>
            <a:r>
              <a:rPr lang="pt-BR" sz="3600" b="1" i="1" dirty="0"/>
              <a:t> Industries </a:t>
            </a:r>
            <a:r>
              <a:rPr lang="pt-BR" sz="3600" b="1" i="1" dirty="0" err="1"/>
              <a:t>and</a:t>
            </a:r>
            <a:r>
              <a:rPr lang="pt-BR" sz="3600" b="1" i="1" dirty="0"/>
              <a:t> </a:t>
            </a:r>
            <a:r>
              <a:rPr lang="pt-BR" sz="3600" b="1" i="1" dirty="0" err="1"/>
              <a:t>the</a:t>
            </a:r>
            <a:r>
              <a:rPr lang="pt-BR" sz="3600" b="1" i="1" dirty="0"/>
              <a:t> Role </a:t>
            </a:r>
            <a:r>
              <a:rPr lang="pt-BR" sz="3600" b="1" i="1" dirty="0" err="1"/>
              <a:t>of</a:t>
            </a:r>
            <a:r>
              <a:rPr lang="pt-BR" sz="3600" b="1" i="1" dirty="0"/>
              <a:t> STI”</a:t>
            </a:r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endParaRPr lang="pt-BR" sz="3600" b="1" dirty="0"/>
          </a:p>
          <a:p>
            <a:pPr algn="ctr"/>
            <a:r>
              <a:rPr lang="pt-BR" sz="2800" b="1" i="1" dirty="0"/>
              <a:t>Alexandre Szklo</a:t>
            </a:r>
          </a:p>
          <a:p>
            <a:pPr algn="ctr"/>
            <a:r>
              <a:rPr lang="pt-BR" sz="2800" b="1" i="1" dirty="0" err="1"/>
              <a:t>Associate</a:t>
            </a:r>
            <a:r>
              <a:rPr lang="pt-BR" sz="2800" b="1" i="1" dirty="0"/>
              <a:t> Professor– COPPE/UFRJ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 err="1"/>
              <a:t>September</a:t>
            </a:r>
            <a:r>
              <a:rPr lang="pt-BR" sz="2800" b="1" dirty="0"/>
              <a:t> 2016</a:t>
            </a:r>
          </a:p>
        </p:txBody>
      </p:sp>
      <p:pic>
        <p:nvPicPr>
          <p:cNvPr id="11" name="Imagem 10" descr="C:\Users\Convidado\Desktop\Logo_COPPE_-_UFR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31"/>
            <a:ext cx="2434590" cy="102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52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452273" y="1212200"/>
          <a:ext cx="6480720" cy="5067300"/>
        </p:xfrm>
        <a:graphic>
          <a:graphicData uri="http://schemas.openxmlformats.org/drawingml/2006/table">
            <a:tbl>
              <a:tblPr/>
              <a:tblGrid>
                <a:gridCol w="335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Field/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reserves (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mmbbl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Tartaruga Verde/Tartaruga Mestiça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Gato do Mato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Lula e Sul de Lula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Sapinhoá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Carcará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Epitonium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Carapeba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Caxareu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Pirambu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(Nautilus)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BM-C-34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BM-C-32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Iara/Entorno de Iara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MBMS-24 Jupiter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 de Sapinhoa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Buzio/Franco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Sepia (NE Tupi) with Jupiter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1520" y="12965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(</a:t>
            </a:r>
            <a:r>
              <a:rPr lang="pt-BR" sz="3200" b="1" dirty="0" err="1"/>
              <a:t>Unitization</a:t>
            </a:r>
            <a:r>
              <a:rPr lang="pt-BR" sz="3200" b="1" dirty="0"/>
              <a:t>...)</a:t>
            </a:r>
          </a:p>
        </p:txBody>
      </p:sp>
      <p:grpSp>
        <p:nvGrpSpPr>
          <p:cNvPr id="8" name="Agrupar 11"/>
          <p:cNvGrpSpPr/>
          <p:nvPr/>
        </p:nvGrpSpPr>
        <p:grpSpPr>
          <a:xfrm>
            <a:off x="6932993" y="260648"/>
            <a:ext cx="1974755" cy="1677858"/>
            <a:chOff x="4897436" y="620688"/>
            <a:chExt cx="3311528" cy="2073744"/>
          </a:xfrm>
        </p:grpSpPr>
        <p:sp>
          <p:nvSpPr>
            <p:cNvPr id="9" name="Elipse 8"/>
            <p:cNvSpPr/>
            <p:nvPr/>
          </p:nvSpPr>
          <p:spPr>
            <a:xfrm>
              <a:off x="5871678" y="1065678"/>
              <a:ext cx="1509402" cy="1067897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897436" y="620688"/>
              <a:ext cx="1655763" cy="108108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553200" y="620688"/>
              <a:ext cx="1545124" cy="108108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725318" y="1701775"/>
              <a:ext cx="1691483" cy="99265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CaixaDeTexto 13"/>
            <p:cNvSpPr txBox="1">
              <a:spLocks noChangeArrowheads="1"/>
            </p:cNvSpPr>
            <p:nvPr/>
          </p:nvSpPr>
          <p:spPr bwMode="auto">
            <a:xfrm>
              <a:off x="5137587" y="682191"/>
              <a:ext cx="1081087" cy="6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000" b="1" dirty="0" err="1"/>
                <a:t>Tax</a:t>
              </a:r>
              <a:r>
                <a:rPr lang="pt-BR" altLang="pt-BR" sz="1000" b="1" dirty="0"/>
                <a:t> </a:t>
              </a:r>
              <a:r>
                <a:rPr lang="pt-BR" altLang="pt-BR" sz="1000" b="1" dirty="0" err="1"/>
                <a:t>and</a:t>
              </a:r>
              <a:r>
                <a:rPr lang="pt-BR" altLang="pt-BR" sz="1000" b="1" dirty="0"/>
                <a:t> royalty</a:t>
              </a:r>
            </a:p>
          </p:txBody>
        </p:sp>
        <p:sp>
          <p:nvSpPr>
            <p:cNvPr id="14" name="CaixaDeTexto 14"/>
            <p:cNvSpPr txBox="1">
              <a:spLocks noChangeArrowheads="1"/>
            </p:cNvSpPr>
            <p:nvPr/>
          </p:nvSpPr>
          <p:spPr bwMode="auto">
            <a:xfrm>
              <a:off x="7129463" y="909613"/>
              <a:ext cx="1079501" cy="30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000" b="1" dirty="0"/>
                <a:t>PSC</a:t>
              </a:r>
            </a:p>
          </p:txBody>
        </p:sp>
        <p:sp>
          <p:nvSpPr>
            <p:cNvPr id="15" name="CaixaDeTexto 15"/>
            <p:cNvSpPr txBox="1">
              <a:spLocks noChangeArrowheads="1"/>
            </p:cNvSpPr>
            <p:nvPr/>
          </p:nvSpPr>
          <p:spPr bwMode="auto">
            <a:xfrm>
              <a:off x="5725318" y="2217713"/>
              <a:ext cx="1655763" cy="30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000" b="1" dirty="0"/>
                <a:t>YTF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421176" y="62465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267954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(EOR in post-</a:t>
            </a:r>
            <a:r>
              <a:rPr lang="pt-BR" dirty="0" err="1"/>
              <a:t>salt</a:t>
            </a:r>
            <a:r>
              <a:rPr lang="pt-BR" dirty="0"/>
              <a:t> mature </a:t>
            </a:r>
            <a:r>
              <a:rPr lang="pt-BR" dirty="0" err="1"/>
              <a:t>fields</a:t>
            </a:r>
            <a:r>
              <a:rPr lang="pt-BR" dirty="0"/>
              <a:t>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11</a:t>
            </a:fld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1339"/>
            <a:ext cx="725597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02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12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054641" y="487944"/>
            <a:ext cx="423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Campos Field – </a:t>
            </a:r>
            <a:r>
              <a:rPr lang="pt-BR" b="1" dirty="0" err="1"/>
              <a:t>Modelling</a:t>
            </a:r>
            <a:r>
              <a:rPr lang="pt-BR" b="1" dirty="0"/>
              <a:t> EOR</a:t>
            </a:r>
          </a:p>
        </p:txBody>
      </p:sp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98141" y="229768"/>
            <a:ext cx="2843718" cy="176752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68760"/>
            <a:ext cx="5328592" cy="24440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28" y="4094579"/>
            <a:ext cx="4305363" cy="2084702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576066" y="5013176"/>
            <a:ext cx="3461747" cy="782960"/>
          </a:xfrm>
        </p:spPr>
        <p:txBody>
          <a:bodyPr>
            <a:normAutofit/>
          </a:bodyPr>
          <a:lstStyle/>
          <a:p>
            <a:r>
              <a:rPr lang="pt-BR" dirty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263691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4673E-7304-48EF-90B6-946B0AB55EC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(Local </a:t>
            </a:r>
            <a:r>
              <a:rPr lang="pt-BR" dirty="0" err="1"/>
              <a:t>content</a:t>
            </a:r>
            <a:r>
              <a:rPr lang="pt-BR" dirty="0"/>
              <a:t>...)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87" y="1843333"/>
            <a:ext cx="5402026" cy="31713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08718"/>
            <a:ext cx="7275269" cy="46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4673E-7304-48EF-90B6-946B0AB55ECA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1358" y="54941"/>
            <a:ext cx="83327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(PB in the crossroad)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Are petroleum resources strategic?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Should PB be a company to manage petroleum resources in Brazil?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Should PB manage all liquid fuels in Brazil?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Should PB support all energy policies in Brazil (including financing policies related to electricity)?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Should PB finance/support energy. regional. social. macroeconomic… policies?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How to deal with overruns (cost and construction time)?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88640"/>
            <a:ext cx="2428120" cy="13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19087"/>
            <a:ext cx="396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1877362"/>
            <a:ext cx="56959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232408"/>
            <a:ext cx="2133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1"/>
          <p:cNvGraphicFramePr/>
          <p:nvPr>
            <p:extLst/>
          </p:nvPr>
        </p:nvGraphicFramePr>
        <p:xfrm>
          <a:off x="2167788" y="39953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783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3" y="2852936"/>
            <a:ext cx="7128792" cy="194481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Brazil´s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Petroleum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Scenarios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Landscape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/>
              <a:t>GHG </a:t>
            </a:r>
            <a:r>
              <a:rPr lang="pt-BR" b="1" dirty="0" err="1"/>
              <a:t>mitigation</a:t>
            </a:r>
            <a:r>
              <a:rPr lang="pt-BR" b="1" dirty="0"/>
              <a:t> </a:t>
            </a:r>
            <a:r>
              <a:rPr lang="pt-BR" b="1" dirty="0" err="1"/>
              <a:t>Challenges</a:t>
            </a:r>
            <a:r>
              <a:rPr lang="pt-BR" b="1" dirty="0"/>
              <a:t> in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Upstream</a:t>
            </a:r>
            <a:endParaRPr lang="pt-BR" b="1" dirty="0"/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GHG</a:t>
            </a:r>
            <a:r>
              <a:rPr lang="pt-BR" b="1" dirty="0"/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mitigation</a:t>
            </a:r>
            <a:r>
              <a:rPr lang="pt-BR" b="1" dirty="0"/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pt-BR" b="1" dirty="0"/>
              <a:t>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Midstream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Final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Remarks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t-BR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13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70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49162" y="2380818"/>
            <a:ext cx="205172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000" dirty="0" err="1"/>
              <a:t>Baseline</a:t>
            </a:r>
            <a:endParaRPr lang="pt-BR" dirty="0"/>
          </a:p>
        </p:txBody>
      </p:sp>
      <p:graphicFrame>
        <p:nvGraphicFramePr>
          <p:cNvPr id="17" name="Gráfico 6"/>
          <p:cNvGraphicFramePr>
            <a:graphicFrameLocks/>
          </p:cNvGraphicFramePr>
          <p:nvPr>
            <p:extLst/>
          </p:nvPr>
        </p:nvGraphicFramePr>
        <p:xfrm>
          <a:off x="107504" y="2348880"/>
          <a:ext cx="66967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8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Brazil´s</a:t>
            </a:r>
            <a:r>
              <a:rPr lang="pt-BR" sz="3200" b="1" dirty="0"/>
              <a:t> </a:t>
            </a:r>
            <a:r>
              <a:rPr lang="pt-BR" sz="3200" b="1" dirty="0" err="1"/>
              <a:t>energy</a:t>
            </a:r>
            <a:r>
              <a:rPr lang="pt-BR" sz="3200" b="1" dirty="0"/>
              <a:t> </a:t>
            </a:r>
            <a:r>
              <a:rPr lang="pt-BR" sz="3200" b="1" dirty="0" err="1"/>
              <a:t>production</a:t>
            </a:r>
            <a:r>
              <a:rPr lang="pt-BR" sz="3200" b="1" dirty="0"/>
              <a:t>/</a:t>
            </a:r>
            <a:r>
              <a:rPr lang="pt-BR" sz="3200" b="1" dirty="0" err="1"/>
              <a:t>conversion</a:t>
            </a:r>
            <a:r>
              <a:rPr lang="pt-BR" sz="3200" b="1" dirty="0"/>
              <a:t> </a:t>
            </a:r>
            <a:r>
              <a:rPr lang="pt-BR" sz="3200" b="1" dirty="0" err="1"/>
              <a:t>facilities</a:t>
            </a:r>
            <a:r>
              <a:rPr lang="pt-BR" sz="3200" b="1" dirty="0"/>
              <a:t> – GHG </a:t>
            </a:r>
            <a:r>
              <a:rPr lang="pt-BR" sz="3200" b="1" dirty="0" err="1"/>
              <a:t>emissions</a:t>
            </a:r>
            <a:r>
              <a:rPr lang="pt-BR" sz="3200" b="1" dirty="0"/>
              <a:t> (</a:t>
            </a:r>
            <a:r>
              <a:rPr lang="pt-BR" sz="3200" b="1" dirty="0" err="1"/>
              <a:t>results</a:t>
            </a:r>
            <a:r>
              <a:rPr lang="pt-BR" sz="3200" b="1" dirty="0"/>
              <a:t> </a:t>
            </a:r>
            <a:r>
              <a:rPr lang="pt-BR" sz="3200" b="1" dirty="0" err="1"/>
              <a:t>from</a:t>
            </a:r>
            <a:r>
              <a:rPr lang="pt-BR" sz="3200" b="1" dirty="0"/>
              <a:t> MSB 8000)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632477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http://www.iddri.org/Publications/Collections/Analyses/MILES%20report.pdf</a:t>
            </a:r>
          </a:p>
        </p:txBody>
      </p:sp>
    </p:spTree>
    <p:extLst>
      <p:ext uri="{BB962C8B-B14F-4D97-AF65-F5344CB8AC3E}">
        <p14:creationId xmlns:p14="http://schemas.microsoft.com/office/powerpoint/2010/main" val="75530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6"/>
          <p:cNvGraphicFramePr>
            <a:graphicFrameLocks/>
          </p:cNvGraphicFramePr>
          <p:nvPr>
            <p:extLst/>
          </p:nvPr>
        </p:nvGraphicFramePr>
        <p:xfrm>
          <a:off x="107504" y="2348880"/>
          <a:ext cx="66967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76256" y="234888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600" dirty="0"/>
              <a:t>BC0: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600" b="1" dirty="0" err="1"/>
              <a:t>Mitigation</a:t>
            </a:r>
            <a:r>
              <a:rPr lang="pt-BR" sz="1600" b="1" dirty="0"/>
              <a:t> in E&amp;P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400" dirty="0"/>
              <a:t>UHE </a:t>
            </a:r>
            <a:r>
              <a:rPr lang="pt-BR" sz="1400" dirty="0" err="1"/>
              <a:t>repowering</a:t>
            </a:r>
            <a:endParaRPr lang="pt-BR" sz="1400" dirty="0"/>
          </a:p>
        </p:txBody>
      </p:sp>
      <p:cxnSp>
        <p:nvCxnSpPr>
          <p:cNvPr id="3" name="Conector de seta reta 2"/>
          <p:cNvCxnSpPr/>
          <p:nvPr/>
        </p:nvCxnSpPr>
        <p:spPr>
          <a:xfrm>
            <a:off x="6300192" y="2924944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270865" y="3226187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accent2"/>
                </a:solidFill>
              </a:rPr>
              <a:t>-41%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55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07504" y="2348880"/>
          <a:ext cx="66967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76256" y="2348880"/>
            <a:ext cx="208823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500" dirty="0"/>
              <a:t>BC25: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600" b="1" dirty="0"/>
              <a:t>CCS in UGH (</a:t>
            </a:r>
            <a:r>
              <a:rPr lang="pt-BR" sz="1600" b="1" dirty="0" err="1"/>
              <a:t>oil</a:t>
            </a:r>
            <a:r>
              <a:rPr lang="pt-BR" sz="1600" b="1" dirty="0"/>
              <a:t> </a:t>
            </a:r>
            <a:r>
              <a:rPr lang="pt-BR" sz="1600" b="1" dirty="0" err="1"/>
              <a:t>refineries</a:t>
            </a:r>
            <a:r>
              <a:rPr lang="pt-BR" sz="1600" b="1" dirty="0"/>
              <a:t>)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400" dirty="0" err="1"/>
              <a:t>Bio-CCS</a:t>
            </a:r>
            <a:r>
              <a:rPr lang="pt-BR" sz="1400" dirty="0"/>
              <a:t> in etanol </a:t>
            </a:r>
            <a:r>
              <a:rPr lang="pt-BR" sz="1400" dirty="0" err="1"/>
              <a:t>distilleries</a:t>
            </a:r>
            <a:endParaRPr lang="pt-BR" sz="1400" dirty="0"/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400" dirty="0" err="1"/>
              <a:t>Small-scale</a:t>
            </a:r>
            <a:r>
              <a:rPr lang="pt-BR" sz="1400" dirty="0"/>
              <a:t> </a:t>
            </a:r>
            <a:r>
              <a:rPr lang="pt-BR" sz="1400" dirty="0" err="1"/>
              <a:t>hydro</a:t>
            </a:r>
            <a:r>
              <a:rPr lang="pt-BR" sz="1400" dirty="0"/>
              <a:t> turbines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400" dirty="0"/>
              <a:t>PES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444208" y="2894480"/>
            <a:ext cx="0" cy="1542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420903" y="3545528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accent3"/>
                </a:solidFill>
              </a:rPr>
              <a:t>-64%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89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3613275" cy="18134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50" y="350684"/>
            <a:ext cx="4650750" cy="26621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75" y="3346072"/>
            <a:ext cx="3541725" cy="26174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573016"/>
            <a:ext cx="4010052" cy="25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07504" y="2348880"/>
          <a:ext cx="66967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69195" y="2348880"/>
            <a:ext cx="21957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400" dirty="0"/>
              <a:t>BC50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200" dirty="0"/>
              <a:t>Solar PV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200" dirty="0" err="1"/>
              <a:t>Repowering</a:t>
            </a:r>
            <a:r>
              <a:rPr lang="pt-BR" sz="1200" dirty="0"/>
              <a:t> bagasse </a:t>
            </a:r>
            <a:r>
              <a:rPr lang="pt-BR" sz="1200" dirty="0" err="1"/>
              <a:t>fired</a:t>
            </a:r>
            <a:r>
              <a:rPr lang="pt-BR" sz="1200" dirty="0"/>
              <a:t> </a:t>
            </a:r>
            <a:r>
              <a:rPr lang="pt-BR" sz="1200" dirty="0" err="1"/>
              <a:t>generation</a:t>
            </a:r>
            <a:r>
              <a:rPr lang="pt-BR" sz="1200" dirty="0"/>
              <a:t> (IGCC)</a:t>
            </a:r>
          </a:p>
          <a:p>
            <a:pPr marL="285750" indent="-285750"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pt-BR" sz="1200" dirty="0"/>
              <a:t>CCS in </a:t>
            </a:r>
            <a:r>
              <a:rPr lang="pt-BR" sz="1200" dirty="0" err="1"/>
              <a:t>UTEs</a:t>
            </a:r>
            <a:r>
              <a:rPr lang="pt-BR" sz="1200" dirty="0"/>
              <a:t> </a:t>
            </a:r>
            <a:r>
              <a:rPr lang="pt-BR" sz="1200" dirty="0" err="1"/>
              <a:t>coal</a:t>
            </a:r>
            <a:endParaRPr lang="pt-BR" sz="1200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444208" y="2894480"/>
            <a:ext cx="0" cy="21186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425001" y="3826870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accent4"/>
                </a:solidFill>
              </a:rPr>
              <a:t>-86%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89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07504" y="2348880"/>
          <a:ext cx="66967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p Arrow 8"/>
          <p:cNvSpPr/>
          <p:nvPr/>
        </p:nvSpPr>
        <p:spPr>
          <a:xfrm>
            <a:off x="7020322" y="2872971"/>
            <a:ext cx="360040" cy="504056"/>
          </a:xfrm>
          <a:prstGeom prst="upArrow">
            <a:avLst/>
          </a:prstGeom>
          <a:solidFill>
            <a:srgbClr val="F7931D"/>
          </a:soli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18009" y="29249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dirty="0" err="1"/>
              <a:t>Carbon</a:t>
            </a:r>
            <a:r>
              <a:rPr lang="pt-BR" sz="2000" dirty="0"/>
              <a:t> </a:t>
            </a:r>
            <a:r>
              <a:rPr lang="pt-BR" sz="2000" dirty="0" err="1"/>
              <a:t>cost</a:t>
            </a:r>
            <a:endParaRPr lang="pt-BR" dirty="0"/>
          </a:p>
        </p:txBody>
      </p:sp>
      <p:sp>
        <p:nvSpPr>
          <p:cNvPr id="11" name="Up Arrow 10"/>
          <p:cNvSpPr/>
          <p:nvPr/>
        </p:nvSpPr>
        <p:spPr>
          <a:xfrm rot="10800000">
            <a:off x="7020322" y="3881083"/>
            <a:ext cx="360040" cy="504056"/>
          </a:xfrm>
          <a:prstGeom prst="upArrow">
            <a:avLst/>
          </a:prstGeom>
          <a:solidFill>
            <a:srgbClr val="F7931D"/>
          </a:soli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18009" y="39330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dirty="0" err="1"/>
              <a:t>Emissions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3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CFB1D90-DDB3-4B9A-8B73-77E06B83248C}" type="slidenum">
              <a:rPr lang="pt-BR" smtClean="0"/>
              <a:t>22</a:t>
            </a:fld>
            <a:endParaRPr lang="pt-BR"/>
          </a:p>
        </p:txBody>
      </p:sp>
      <p:graphicFrame>
        <p:nvGraphicFramePr>
          <p:cNvPr id="10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60990"/>
              </p:ext>
            </p:extLst>
          </p:nvPr>
        </p:nvGraphicFramePr>
        <p:xfrm>
          <a:off x="507309" y="1772816"/>
          <a:ext cx="80752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95790" y="440898"/>
            <a:ext cx="8296436" cy="636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400" b="1" dirty="0">
                <a:solidFill>
                  <a:schemeClr val="tx1"/>
                </a:solidFill>
                <a:cs typeface="Clear Sans" panose="020B0503030202020304" pitchFamily="34" charset="0"/>
              </a:rPr>
              <a:t>Associated NG in </a:t>
            </a:r>
            <a:r>
              <a:rPr lang="pt-BR" sz="24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pre-salt</a:t>
            </a:r>
            <a:r>
              <a:rPr lang="pt-BR" sz="2400" b="1" dirty="0">
                <a:solidFill>
                  <a:schemeClr val="tx1"/>
                </a:solidFill>
                <a:cs typeface="Clear Sans" panose="020B05030302020203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fields</a:t>
            </a:r>
            <a:r>
              <a:rPr lang="pt-BR" sz="2400" b="1" dirty="0">
                <a:solidFill>
                  <a:schemeClr val="tx1"/>
                </a:solidFill>
                <a:cs typeface="Clear Sans" panose="020B0503030202020304" pitchFamily="34" charset="0"/>
              </a:rPr>
              <a:t> (non usual high CO</a:t>
            </a:r>
            <a:r>
              <a:rPr lang="pt-BR" sz="2400" b="1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  <a:r>
              <a:rPr lang="pt-BR" sz="2400" b="1" dirty="0">
                <a:solidFill>
                  <a:schemeClr val="tx1"/>
                </a:solidFill>
                <a:cs typeface="Clear Sans" panose="020B05030302020203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content</a:t>
            </a:r>
            <a:r>
              <a:rPr lang="pt-BR" sz="2400" b="1" dirty="0">
                <a:solidFill>
                  <a:schemeClr val="tx1"/>
                </a:solidFill>
                <a:cs typeface="Clear Sans" panose="020B05030302020203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925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634082"/>
          </a:xfrm>
        </p:spPr>
        <p:txBody>
          <a:bodyPr>
            <a:normAutofit/>
          </a:bodyPr>
          <a:lstStyle/>
          <a:p>
            <a:r>
              <a:rPr lang="pt-BR" sz="3200" b="1" dirty="0"/>
              <a:t>CCS in </a:t>
            </a:r>
            <a:r>
              <a:rPr lang="pt-BR" sz="3200" b="1" dirty="0" err="1"/>
              <a:t>pre-salt</a:t>
            </a:r>
            <a:r>
              <a:rPr lang="pt-BR" sz="3200" b="1" dirty="0"/>
              <a:t> </a:t>
            </a:r>
            <a:r>
              <a:rPr lang="pt-BR" sz="3200" b="1" dirty="0" err="1"/>
              <a:t>fields</a:t>
            </a:r>
            <a:endParaRPr lang="pt-BR" sz="3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92905" y="6093333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See</a:t>
            </a:r>
            <a:r>
              <a:rPr lang="pt-BR" sz="1400" dirty="0"/>
              <a:t> http://dx.doi.org/10.1016/j.jclepro.2016.05.033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240422" cy="44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24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44669"/>
            <a:ext cx="6940351" cy="27068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797780"/>
            <a:ext cx="3398625" cy="7325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661248"/>
            <a:ext cx="2432700" cy="187600"/>
          </a:xfrm>
          <a:prstGeom prst="rect">
            <a:avLst/>
          </a:prstGeom>
        </p:spPr>
      </p:pic>
      <p:pic>
        <p:nvPicPr>
          <p:cNvPr id="6" name="Imagem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894"/>
            <a:ext cx="2894111" cy="122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781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i="1" kern="1200">
                <a:solidFill>
                  <a:srgbClr val="F7931D"/>
                </a:solidFill>
                <a:latin typeface="+mj-lt"/>
                <a:ea typeface="+mj-ea"/>
                <a:cs typeface="Clear Sans"/>
              </a:defRPr>
            </a:lvl1pPr>
          </a:lstStyle>
          <a:p>
            <a:r>
              <a:rPr lang="pt-BR" sz="28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Other</a:t>
            </a:r>
            <a:r>
              <a:rPr lang="pt-BR" sz="2800" b="1" dirty="0">
                <a:solidFill>
                  <a:schemeClr val="tx1"/>
                </a:solidFill>
                <a:cs typeface="Clear Sans" panose="020B0503030202020304" pitchFamily="34" charset="0"/>
              </a:rPr>
              <a:t> GHG </a:t>
            </a:r>
            <a:r>
              <a:rPr lang="pt-BR" sz="28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mitigation</a:t>
            </a:r>
            <a:r>
              <a:rPr lang="pt-BR" sz="2800" b="1" dirty="0">
                <a:solidFill>
                  <a:schemeClr val="tx1"/>
                </a:solidFill>
                <a:cs typeface="Clear Sans" panose="020B0503030202020304" pitchFamily="34" charset="0"/>
              </a:rPr>
              <a:t> </a:t>
            </a:r>
            <a:r>
              <a:rPr lang="pt-BR" sz="28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options</a:t>
            </a:r>
            <a:r>
              <a:rPr lang="pt-BR" sz="2800" b="1" dirty="0">
                <a:solidFill>
                  <a:schemeClr val="tx1"/>
                </a:solidFill>
                <a:cs typeface="Clear Sans" panose="020B0503030202020304" pitchFamily="34" charset="0"/>
              </a:rPr>
              <a:t> for </a:t>
            </a:r>
            <a:r>
              <a:rPr lang="pt-BR" sz="28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upstream</a:t>
            </a:r>
            <a:r>
              <a:rPr lang="pt-BR" sz="2800" b="1" dirty="0">
                <a:solidFill>
                  <a:schemeClr val="tx1"/>
                </a:solidFill>
                <a:cs typeface="Clear Sans" panose="020B0503030202020304" pitchFamily="34" charset="0"/>
              </a:rPr>
              <a:t> </a:t>
            </a:r>
            <a:r>
              <a:rPr lang="pt-BR" sz="28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activities</a:t>
            </a:r>
            <a:r>
              <a:rPr lang="pt-BR" sz="2800" b="1" dirty="0">
                <a:solidFill>
                  <a:schemeClr val="tx1"/>
                </a:solidFill>
                <a:cs typeface="Clear Sans" panose="020B0503030202020304" pitchFamily="34" charset="0"/>
              </a:rPr>
              <a:t> in </a:t>
            </a:r>
            <a:r>
              <a:rPr lang="pt-BR" sz="2800" b="1" dirty="0" err="1">
                <a:solidFill>
                  <a:schemeClr val="tx1"/>
                </a:solidFill>
                <a:cs typeface="Clear Sans" panose="020B0503030202020304" pitchFamily="34" charset="0"/>
              </a:rPr>
              <a:t>Brazil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25</a:t>
            </a:fld>
            <a:endParaRPr lang="pt-B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916832"/>
            <a:ext cx="8507288" cy="4009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Steam recovery in storage tanks (URV): </a:t>
            </a:r>
            <a:r>
              <a:rPr lang="en-US" sz="1800" dirty="0">
                <a:solidFill>
                  <a:srgbClr val="000000"/>
                </a:solidFill>
                <a:cs typeface="Clear Sans" panose="020B0503030202020304" pitchFamily="34" charset="0"/>
              </a:rPr>
              <a:t>can be used for electric power generation in ORC (e.g.) to save natural gas.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Gas sealing </a:t>
            </a:r>
            <a:r>
              <a:rPr lang="en-US" sz="1800" dirty="0">
                <a:solidFill>
                  <a:srgbClr val="000000"/>
                </a:solidFill>
                <a:cs typeface="Clear Sans" panose="020B0503030202020304" pitchFamily="34" charset="0"/>
              </a:rPr>
              <a:t>:  to reduce fugitive emissions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Controlling fugitive emissions in compressors</a:t>
            </a:r>
            <a:endParaRPr lang="en-US" sz="1800" dirty="0">
              <a:solidFill>
                <a:srgbClr val="000000"/>
              </a:solidFill>
              <a:cs typeface="Clear Sans" panose="020B0503030202020304" pitchFamily="34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Maintenance program for controlling fugitive emissions</a:t>
            </a:r>
            <a:endParaRPr lang="en-US" sz="1800" dirty="0">
              <a:solidFill>
                <a:srgbClr val="000000"/>
              </a:solidFill>
              <a:cs typeface="Clear Sans" panose="020B0503030202020304" pitchFamily="34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Flare ignition system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GTL (</a:t>
            </a:r>
            <a:r>
              <a:rPr lang="en-US" sz="1800" b="1" i="1" dirty="0">
                <a:solidFill>
                  <a:srgbClr val="000000"/>
                </a:solidFill>
                <a:cs typeface="Clear Sans" panose="020B0503030202020304" pitchFamily="34" charset="0"/>
              </a:rPr>
              <a:t>Gas to liquids</a:t>
            </a:r>
            <a:r>
              <a:rPr lang="en-US" sz="1800" b="1" dirty="0">
                <a:solidFill>
                  <a:srgbClr val="000000"/>
                </a:solidFill>
                <a:cs typeface="Clear Sans" panose="020B0503030202020304" pitchFamily="34" charset="0"/>
              </a:rPr>
              <a:t>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800" b="1" dirty="0">
                <a:solidFill>
                  <a:srgbClr val="000000"/>
                </a:solidFill>
              </a:rPr>
              <a:t>Heat recovering of off-design gas turbine to power ORC cycles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2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Flare</a:t>
            </a:r>
            <a:r>
              <a:rPr lang="pt-BR" dirty="0"/>
              <a:t> </a:t>
            </a:r>
            <a:r>
              <a:rPr lang="pt-BR" dirty="0" err="1"/>
              <a:t>ignition</a:t>
            </a:r>
            <a:r>
              <a:rPr lang="pt-BR" dirty="0"/>
              <a:t> system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914"/>
            <a:ext cx="5258435" cy="411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3101975" cy="2126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0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1560" y="476672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GTL</a:t>
            </a:r>
            <a:endParaRPr lang="pt-BR" sz="3200" b="1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00" y="4613361"/>
            <a:ext cx="4191000" cy="828675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5" y="4429249"/>
            <a:ext cx="2480692" cy="192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1047"/>
          <a:stretch/>
        </p:blipFill>
        <p:spPr bwMode="auto">
          <a:xfrm>
            <a:off x="1403648" y="1259631"/>
            <a:ext cx="7079342" cy="2439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ve="http://schemas.openxmlformats.org/markup-compatibility/2006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29749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779096" cy="778098"/>
          </a:xfrm>
        </p:spPr>
        <p:txBody>
          <a:bodyPr>
            <a:normAutofit/>
          </a:bodyPr>
          <a:lstStyle/>
          <a:p>
            <a:r>
              <a:rPr lang="pt-BR" sz="3200" b="1" dirty="0"/>
              <a:t>ORC – off design </a:t>
            </a:r>
            <a:r>
              <a:rPr lang="pt-BR" sz="3200" b="1" dirty="0" err="1"/>
              <a:t>gas</a:t>
            </a:r>
            <a:r>
              <a:rPr lang="pt-BR" sz="3200" b="1" dirty="0"/>
              <a:t> turbines in </a:t>
            </a:r>
            <a:r>
              <a:rPr lang="pt-BR" sz="3200" b="1" dirty="0" err="1"/>
              <a:t>FPSOs</a:t>
            </a:r>
            <a:endParaRPr lang="pt-BR" sz="3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" y="1038746"/>
            <a:ext cx="8484823" cy="20863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2821"/>
            <a:ext cx="7324088" cy="354609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971600" y="3362410"/>
            <a:ext cx="1224136" cy="1081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067944" y="3384699"/>
            <a:ext cx="1116124" cy="1008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939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29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64704"/>
            <a:ext cx="7156349" cy="53996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72747"/>
            <a:ext cx="2540025" cy="1902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57" y="4431765"/>
            <a:ext cx="2003400" cy="19474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61" y="4437175"/>
            <a:ext cx="572400" cy="19028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55976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Simulations</a:t>
            </a:r>
            <a:r>
              <a:rPr lang="pt-BR" b="1" dirty="0"/>
              <a:t> for a FPSO (80 </a:t>
            </a:r>
            <a:r>
              <a:rPr lang="pt-BR" b="1" dirty="0" err="1"/>
              <a:t>kbpd</a:t>
            </a:r>
            <a:r>
              <a:rPr lang="pt-BR" b="1" dirty="0"/>
              <a:t>)</a:t>
            </a:r>
          </a:p>
        </p:txBody>
      </p:sp>
      <p:sp>
        <p:nvSpPr>
          <p:cNvPr id="8" name="Elipse 7"/>
          <p:cNvSpPr/>
          <p:nvPr/>
        </p:nvSpPr>
        <p:spPr>
          <a:xfrm>
            <a:off x="2573689" y="4797152"/>
            <a:ext cx="648072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27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3" y="2852936"/>
            <a:ext cx="7128792" cy="194481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pt-BR" b="1" dirty="0" err="1"/>
              <a:t>Brazil´s</a:t>
            </a:r>
            <a:r>
              <a:rPr lang="pt-BR" b="1" dirty="0"/>
              <a:t> </a:t>
            </a:r>
            <a:r>
              <a:rPr lang="pt-BR" b="1" dirty="0" err="1"/>
              <a:t>Petroleum</a:t>
            </a:r>
            <a:r>
              <a:rPr lang="pt-BR" b="1" dirty="0"/>
              <a:t> </a:t>
            </a:r>
            <a:r>
              <a:rPr lang="pt-BR" b="1" dirty="0" err="1"/>
              <a:t>Scenarios</a:t>
            </a:r>
            <a:r>
              <a:rPr lang="pt-BR" b="1" dirty="0"/>
              <a:t> </a:t>
            </a:r>
            <a:r>
              <a:rPr lang="pt-BR" b="1" dirty="0" err="1"/>
              <a:t>Landscape</a:t>
            </a:r>
            <a:endParaRPr lang="pt-BR" b="1" dirty="0"/>
          </a:p>
          <a:p>
            <a:pPr>
              <a:spcAft>
                <a:spcPts val="600"/>
              </a:spcAft>
            </a:pPr>
            <a:r>
              <a:rPr lang="pt-BR" b="1" dirty="0"/>
              <a:t>GHG </a:t>
            </a:r>
            <a:r>
              <a:rPr lang="pt-BR" b="1" dirty="0" err="1"/>
              <a:t>mitigation</a:t>
            </a:r>
            <a:r>
              <a:rPr lang="pt-BR" b="1" dirty="0"/>
              <a:t> </a:t>
            </a:r>
            <a:r>
              <a:rPr lang="pt-BR" b="1" dirty="0" err="1"/>
              <a:t>challenges</a:t>
            </a:r>
            <a:r>
              <a:rPr lang="pt-BR" b="1" dirty="0"/>
              <a:t> in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Upstream</a:t>
            </a:r>
            <a:endParaRPr lang="pt-BR" b="1" dirty="0"/>
          </a:p>
          <a:p>
            <a:pPr>
              <a:spcAft>
                <a:spcPts val="600"/>
              </a:spcAft>
            </a:pPr>
            <a:r>
              <a:rPr lang="pt-BR" b="1" dirty="0"/>
              <a:t>GHG </a:t>
            </a:r>
            <a:r>
              <a:rPr lang="pt-BR" b="1" dirty="0" err="1"/>
              <a:t>mitigation</a:t>
            </a:r>
            <a:r>
              <a:rPr lang="pt-BR" b="1" dirty="0"/>
              <a:t> </a:t>
            </a:r>
            <a:r>
              <a:rPr lang="pt-BR" b="1" dirty="0" err="1"/>
              <a:t>challenges</a:t>
            </a:r>
            <a:r>
              <a:rPr lang="pt-BR" b="1" dirty="0"/>
              <a:t> in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Midstream</a:t>
            </a:r>
            <a:endParaRPr lang="pt-BR" b="1" dirty="0"/>
          </a:p>
          <a:p>
            <a:pPr>
              <a:spcAft>
                <a:spcPts val="600"/>
              </a:spcAft>
            </a:pPr>
            <a:r>
              <a:rPr lang="pt-BR" b="1" dirty="0"/>
              <a:t>Final </a:t>
            </a:r>
            <a:r>
              <a:rPr lang="pt-BR" b="1" dirty="0" err="1"/>
              <a:t>Remarks</a:t>
            </a:r>
            <a:endParaRPr lang="pt-BR" b="1" dirty="0"/>
          </a:p>
          <a:p>
            <a:pPr>
              <a:spcAft>
                <a:spcPts val="600"/>
              </a:spcAft>
            </a:pPr>
            <a:endParaRPr lang="pt-BR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13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582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30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59582"/>
              </p:ext>
            </p:extLst>
          </p:nvPr>
        </p:nvGraphicFramePr>
        <p:xfrm>
          <a:off x="512526" y="506895"/>
          <a:ext cx="7900068" cy="4923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67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78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2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441">
                <a:tc rowSpan="4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1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indent="45021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</a:rPr>
                        <a:t>Abatement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cost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100" baseline="0" dirty="0" err="1">
                          <a:solidFill>
                            <a:schemeClr val="tx1"/>
                          </a:solidFill>
                          <a:effectLst/>
                        </a:rPr>
                        <a:t>by</a:t>
                      </a:r>
                      <a:r>
                        <a:rPr lang="pt-BR" sz="1100" baseline="0" dirty="0">
                          <a:solidFill>
                            <a:schemeClr val="tx1"/>
                          </a:solidFill>
                          <a:effectLst/>
                        </a:rPr>
                        <a:t> FPSO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Post-</a:t>
                      </a:r>
                      <a:r>
                        <a:rPr lang="pt-BR" sz="1100" baseline="0" dirty="0" err="1">
                          <a:effectLst/>
                        </a:rPr>
                        <a:t>salt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indent="45021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 err="1">
                          <a:effectLst/>
                        </a:rPr>
                        <a:t>Pre</a:t>
                      </a:r>
                      <a:r>
                        <a:rPr lang="pt-BR" sz="1100" baseline="0" dirty="0">
                          <a:effectLst/>
                        </a:rPr>
                        <a:t>-Salt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100 </a:t>
                      </a:r>
                      <a:r>
                        <a:rPr lang="pt-BR" sz="1100" baseline="0" dirty="0" err="1">
                          <a:effectLst/>
                        </a:rPr>
                        <a:t>bpd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100 </a:t>
                      </a:r>
                      <a:r>
                        <a:rPr lang="pt-BR" sz="1100" baseline="0" dirty="0" err="1">
                          <a:effectLst/>
                        </a:rPr>
                        <a:t>bpd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150 </a:t>
                      </a:r>
                      <a:r>
                        <a:rPr lang="pt-BR" sz="1100" baseline="0" dirty="0" err="1">
                          <a:effectLst/>
                        </a:rPr>
                        <a:t>bpd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200 </a:t>
                      </a:r>
                      <a:r>
                        <a:rPr lang="pt-BR" sz="1100" baseline="0" dirty="0" err="1">
                          <a:effectLst/>
                        </a:rPr>
                        <a:t>bpd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9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AE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Gross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Net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AE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Gross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Net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AE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Gross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Net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AE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Gross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Net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URV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61.9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4.5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-35.0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80.4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4.1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-35.4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120.6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4.1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-35.4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160.8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4.1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-35.4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sealing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21.9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74.6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58.8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43.8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74.6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58.8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65.7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49.7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33.9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87.6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37.3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21.5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4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Fugitive emissions in compressors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0.11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45.72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29.07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0.11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45.72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29.07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0.16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30.48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13.83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0.21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22.86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6.21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Program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8.4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43.1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26.4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8.4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43.1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26.4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12.6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29.8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13.2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16.8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23.2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6.6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4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Flare igntion 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130.5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50.3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-59.7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125.4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50.3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-59.7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188.1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50.3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-59.7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250.8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50.3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-59.7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5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N/A</a:t>
                      </a:r>
                      <a:r>
                        <a:rPr lang="pt-BR" sz="1100" baseline="30000" dirty="0">
                          <a:effectLst/>
                        </a:rPr>
                        <a:t>1</a:t>
                      </a:r>
                      <a:endParaRPr lang="pt-BR" sz="1100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217.9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-382.8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pt-BR" sz="1100" baseline="0" dirty="0">
                          <a:effectLst/>
                        </a:rPr>
                        <a:t>n/a</a:t>
                      </a:r>
                      <a:endParaRPr lang="pt-BR" sz="11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483768" y="6075144"/>
            <a:ext cx="395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Note: 	AE: </a:t>
            </a:r>
            <a:r>
              <a:rPr lang="pt-BR" sz="1200" dirty="0" err="1"/>
              <a:t>Avoided</a:t>
            </a:r>
            <a:r>
              <a:rPr lang="pt-BR" sz="1200" dirty="0"/>
              <a:t> </a:t>
            </a:r>
            <a:r>
              <a:rPr lang="pt-BR" sz="1200" dirty="0" err="1"/>
              <a:t>emissions</a:t>
            </a:r>
            <a:r>
              <a:rPr lang="pt-BR" sz="1200" dirty="0"/>
              <a:t> (ktCO</a:t>
            </a:r>
            <a:r>
              <a:rPr lang="pt-BR" sz="1200" baseline="-25000" dirty="0"/>
              <a:t>2</a:t>
            </a:r>
            <a:r>
              <a:rPr lang="pt-BR" sz="1200" dirty="0"/>
              <a:t>e/</a:t>
            </a:r>
            <a:r>
              <a:rPr lang="pt-BR" sz="1200" dirty="0" err="1"/>
              <a:t>year</a:t>
            </a:r>
            <a:r>
              <a:rPr lang="pt-BR" sz="1200" dirty="0"/>
              <a:t>); 	 </a:t>
            </a:r>
          </a:p>
          <a:p>
            <a:r>
              <a:rPr lang="pt-BR" sz="1200" dirty="0"/>
              <a:t>	Gross: </a:t>
            </a:r>
            <a:r>
              <a:rPr lang="pt-BR" sz="1200" dirty="0" err="1"/>
              <a:t>cost</a:t>
            </a:r>
            <a:r>
              <a:rPr lang="pt-BR" sz="1200" dirty="0"/>
              <a:t> </a:t>
            </a:r>
            <a:r>
              <a:rPr lang="pt-BR" sz="1200" dirty="0" err="1"/>
              <a:t>wo</a:t>
            </a:r>
            <a:r>
              <a:rPr lang="pt-BR" sz="1200" dirty="0"/>
              <a:t> </a:t>
            </a:r>
            <a:r>
              <a:rPr lang="pt-BR" sz="1200" dirty="0" err="1"/>
              <a:t>revenue</a:t>
            </a:r>
            <a:r>
              <a:rPr lang="pt-BR" sz="1200" dirty="0"/>
              <a:t>(US$/tCO</a:t>
            </a:r>
            <a:r>
              <a:rPr lang="pt-BR" sz="1200" baseline="-25000" dirty="0"/>
              <a:t>2</a:t>
            </a:r>
            <a:r>
              <a:rPr lang="pt-BR" sz="1200" dirty="0"/>
              <a:t>e)</a:t>
            </a:r>
            <a:r>
              <a:rPr lang="pt-BR" sz="1200" baseline="-25000" dirty="0"/>
              <a:t> </a:t>
            </a:r>
            <a:r>
              <a:rPr lang="pt-BR" sz="1200" dirty="0"/>
              <a:t>; 	</a:t>
            </a:r>
          </a:p>
          <a:p>
            <a:r>
              <a:rPr lang="pt-BR" sz="1200" dirty="0"/>
              <a:t>	Net: </a:t>
            </a:r>
            <a:r>
              <a:rPr lang="pt-BR" sz="1200" dirty="0" err="1"/>
              <a:t>cost</a:t>
            </a:r>
            <a:r>
              <a:rPr lang="pt-BR" sz="1200" dirty="0"/>
              <a:t> w/ </a:t>
            </a:r>
            <a:r>
              <a:rPr lang="pt-BR" sz="1200" dirty="0" err="1"/>
              <a:t>revenue</a:t>
            </a:r>
            <a:r>
              <a:rPr lang="pt-BR" sz="1200" dirty="0"/>
              <a:t> (US$/tCO</a:t>
            </a:r>
            <a:r>
              <a:rPr lang="pt-BR" sz="1200" baseline="-25000" dirty="0"/>
              <a:t>2</a:t>
            </a:r>
            <a:r>
              <a:rPr lang="pt-BR" sz="1200" dirty="0"/>
              <a:t>e).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63888" y="3429000"/>
            <a:ext cx="3049598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A5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2400" dirty="0"/>
          </a:p>
          <a:p>
            <a:pPr algn="ctr"/>
            <a:r>
              <a:rPr lang="pt-BR" sz="2400" dirty="0"/>
              <a:t>Total: 106.38 MtCO</a:t>
            </a:r>
            <a:r>
              <a:rPr lang="pt-BR" sz="2400" baseline="-25000" dirty="0"/>
              <a:t>2</a:t>
            </a:r>
            <a:r>
              <a:rPr lang="pt-BR" sz="2400" dirty="0"/>
              <a:t>e</a:t>
            </a:r>
          </a:p>
          <a:p>
            <a:pPr algn="ctr"/>
            <a:endParaRPr lang="pt-B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5360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3" y="2852936"/>
            <a:ext cx="7128792" cy="194481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Brazil´s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Petroleum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Scenarios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Landscape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GHG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mitigation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Upstream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/>
              <a:t>GHG </a:t>
            </a:r>
            <a:r>
              <a:rPr lang="pt-BR" b="1" dirty="0" err="1"/>
              <a:t>mitigation</a:t>
            </a:r>
            <a:r>
              <a:rPr lang="pt-BR" b="1" dirty="0"/>
              <a:t> </a:t>
            </a:r>
            <a:r>
              <a:rPr lang="pt-BR" b="1" dirty="0" err="1"/>
              <a:t>challenges</a:t>
            </a:r>
            <a:r>
              <a:rPr lang="pt-BR" b="1" dirty="0"/>
              <a:t> in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Midstream</a:t>
            </a:r>
            <a:endParaRPr lang="pt-BR" b="1" dirty="0"/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Final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Remarks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t-BR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13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13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>
          <a:xfrm>
            <a:off x="5004048" y="707324"/>
            <a:ext cx="40324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lear Sans" panose="020B0503030202020304"/>
              </a:rPr>
              <a:t>2.1 </a:t>
            </a:r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  <a:latin typeface="Clear Sans" panose="020B0503030202020304"/>
              </a:rPr>
              <a:t>Mbbl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lear Sans" panose="020B0503030202020304"/>
              </a:rPr>
              <a:t>/dia </a:t>
            </a:r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  <a:latin typeface="Clear Sans" panose="020B0503030202020304"/>
              </a:rPr>
              <a:t>primary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Clear Sans" panose="020B0503030202020304"/>
              </a:rPr>
              <a:t> </a:t>
            </a:r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  <a:latin typeface="Clear Sans" panose="020B0503030202020304"/>
              </a:rPr>
              <a:t>capacity</a:t>
            </a:r>
            <a:endParaRPr lang="pt-BR" sz="1600" b="1" dirty="0">
              <a:solidFill>
                <a:schemeClr val="bg2">
                  <a:lumMod val="25000"/>
                </a:schemeClr>
              </a:solidFill>
              <a:latin typeface="Clear Sans" panose="020B0503030202020304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bg2">
                  <a:lumMod val="2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i="1" dirty="0">
              <a:solidFill>
                <a:srgbClr val="00A550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i="1" dirty="0">
              <a:solidFill>
                <a:srgbClr val="00A550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i="1" dirty="0">
              <a:solidFill>
                <a:srgbClr val="00A550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pic>
        <p:nvPicPr>
          <p:cNvPr id="10" name="Imagem 9" descr="http://s3.amazonaws.com/magoo/ABAAAfftwAK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948"/>
            <a:ext cx="3322712" cy="30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32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7" y="188640"/>
            <a:ext cx="3816424" cy="28838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62541"/>
            <a:ext cx="7369651" cy="33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5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33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76672"/>
            <a:ext cx="5290578" cy="12375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48880"/>
            <a:ext cx="8964488" cy="27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67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34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8388"/>
            <a:ext cx="7799227" cy="41764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76694"/>
            <a:ext cx="2736303" cy="23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>
          <a:xfrm>
            <a:off x="73812" y="1338790"/>
            <a:ext cx="4570195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2000" b="1" dirty="0">
                <a:solidFill>
                  <a:schemeClr val="tx1"/>
                </a:solidFill>
                <a:cs typeface="Clear Sans" panose="020B0503030202020304" pitchFamily="34" charset="0"/>
              </a:rPr>
              <a:t>GHG emission sources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Boilers and furnaces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Low CO</a:t>
            </a:r>
            <a:r>
              <a:rPr lang="en-US" sz="16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 pressure = low content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Dispersed sources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CHP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Low CO</a:t>
            </a:r>
            <a:r>
              <a:rPr lang="en-US" sz="16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 pressure = low content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FCC regenerator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Medium content (10-20%mol): Brazil´s average = 12% </a:t>
            </a:r>
            <a:r>
              <a:rPr lang="en-US" sz="1600" dirty="0" err="1">
                <a:solidFill>
                  <a:schemeClr val="tx1"/>
                </a:solidFill>
                <a:cs typeface="Clear Sans" panose="020B0503030202020304" pitchFamily="34" charset="0"/>
              </a:rPr>
              <a:t>mol</a:t>
            </a:r>
            <a:endParaRPr lang="en-US" sz="1600" dirty="0">
              <a:solidFill>
                <a:schemeClr val="tx1"/>
              </a:solidFill>
              <a:cs typeface="Clear Sans" panose="020B0503030202020304" pitchFamily="34" charset="0"/>
            </a:endParaRP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HGU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High pressure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Medium to high content (~20%mol)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cs typeface="Clear Sans" panose="020B0503030202020304" pitchFamily="34" charset="0"/>
              </a:rPr>
              <a:t>NG steam reform:  ~9 tCO2/tH</a:t>
            </a:r>
            <a:r>
              <a:rPr lang="en-US" sz="16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endParaRPr lang="en-US" sz="1600" dirty="0">
              <a:solidFill>
                <a:schemeClr val="tx1"/>
              </a:solidFill>
              <a:cs typeface="Clear Sans" panose="020B0503030202020304" pitchFamily="34" charset="0"/>
            </a:endParaRPr>
          </a:p>
          <a:p>
            <a:pPr marL="1371600" lvl="2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2"/>
              </a:buBlip>
            </a:pPr>
            <a:endParaRPr lang="en-US" sz="1600" dirty="0">
              <a:solidFill>
                <a:schemeClr val="tx1"/>
              </a:solidFill>
              <a:cs typeface="Clear Sans" panose="020B05030302020203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cs typeface="Clear Sans" panose="020B05030302020203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16832"/>
            <a:ext cx="4517757" cy="367010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99592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/>
              <a:t>Carbon</a:t>
            </a:r>
            <a:r>
              <a:rPr lang="pt-BR" sz="2800" b="1" i="1" dirty="0"/>
              <a:t> capture in </a:t>
            </a:r>
            <a:r>
              <a:rPr lang="pt-BR" sz="2800" b="1" i="1" dirty="0" err="1"/>
              <a:t>Brazilian</a:t>
            </a:r>
            <a:r>
              <a:rPr lang="pt-BR" sz="2800" b="1" i="1" dirty="0"/>
              <a:t> </a:t>
            </a:r>
            <a:r>
              <a:rPr lang="pt-BR" sz="2800" b="1" i="1" dirty="0" err="1"/>
              <a:t>oil</a:t>
            </a:r>
            <a:r>
              <a:rPr lang="pt-BR" sz="2800" b="1" i="1" dirty="0"/>
              <a:t> </a:t>
            </a:r>
            <a:r>
              <a:rPr lang="pt-BR" sz="2800" b="1" i="1" dirty="0" err="1"/>
              <a:t>refineries</a:t>
            </a:r>
            <a:endParaRPr lang="pt-BR" sz="2800" b="1" i="1" dirty="0"/>
          </a:p>
        </p:txBody>
      </p:sp>
      <p:sp>
        <p:nvSpPr>
          <p:cNvPr id="4" name="Elipse 3"/>
          <p:cNvSpPr/>
          <p:nvPr/>
        </p:nvSpPr>
        <p:spPr>
          <a:xfrm>
            <a:off x="73812" y="3226506"/>
            <a:ext cx="4608512" cy="2562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680639" y="6396915"/>
            <a:ext cx="3448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>
                <a:solidFill>
                  <a:srgbClr val="2197D2"/>
                </a:solidFill>
                <a:latin typeface="+mj-lt"/>
              </a:rPr>
              <a:t>See</a:t>
            </a:r>
            <a:r>
              <a:rPr lang="pt-BR" sz="1200" dirty="0">
                <a:solidFill>
                  <a:srgbClr val="2197D2"/>
                </a:solidFill>
                <a:latin typeface="+mj-lt"/>
              </a:rPr>
              <a:t> http://dx.doi.org/10.1016/j.jclepro.2016.05.033</a:t>
            </a:r>
            <a:endParaRPr lang="pt-B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7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9512" y="404664"/>
            <a:ext cx="64807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cs typeface="Clear Sans" panose="020B0503030202020304" pitchFamily="34" charset="0"/>
              </a:rPr>
              <a:t>FCC </a:t>
            </a:r>
            <a:r>
              <a:rPr lang="pt-BR" sz="3200" b="1" dirty="0" err="1">
                <a:cs typeface="Clear Sans" panose="020B0503030202020304" pitchFamily="34" charset="0"/>
              </a:rPr>
              <a:t>and</a:t>
            </a:r>
            <a:r>
              <a:rPr lang="pt-BR" sz="3200" b="1" dirty="0">
                <a:cs typeface="Clear Sans" panose="020B0503030202020304" pitchFamily="34" charset="0"/>
              </a:rPr>
              <a:t> RFCC </a:t>
            </a:r>
            <a:r>
              <a:rPr lang="pt-BR" sz="3200" b="1" dirty="0" err="1">
                <a:cs typeface="Clear Sans" panose="020B0503030202020304" pitchFamily="34" charset="0"/>
              </a:rPr>
              <a:t>regenerators</a:t>
            </a:r>
            <a:endParaRPr lang="pt-BR" sz="3200" b="1" dirty="0">
              <a:cs typeface="Clear Sans" panose="020B05030302020203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32619"/>
            <a:ext cx="2644413" cy="347799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203848" y="1700808"/>
            <a:ext cx="554461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Proposed capture route: </a:t>
            </a:r>
            <a:r>
              <a:rPr lang="en-US" sz="2000" dirty="0" err="1">
                <a:solidFill>
                  <a:schemeClr val="tx1"/>
                </a:solidFill>
                <a:cs typeface="Clear Sans" panose="020B0503030202020304" pitchFamily="34" charset="0"/>
              </a:rPr>
              <a:t>oxycombustion</a:t>
            </a: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: CO</a:t>
            </a:r>
            <a:r>
              <a:rPr lang="en-US" sz="20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 </a:t>
            </a: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content after combustion  = 85 - 99% </a:t>
            </a:r>
            <a:r>
              <a:rPr lang="en-US" sz="2000" dirty="0" err="1">
                <a:solidFill>
                  <a:schemeClr val="tx1"/>
                </a:solidFill>
                <a:cs typeface="Clear Sans" panose="020B0503030202020304" pitchFamily="34" charset="0"/>
              </a:rPr>
              <a:t>mol</a:t>
            </a:r>
            <a:endParaRPr lang="en-US" sz="2000" dirty="0">
              <a:solidFill>
                <a:schemeClr val="tx1"/>
              </a:solidFill>
              <a:cs typeface="Clear Sans" panose="020B05030302020203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CO</a:t>
            </a:r>
            <a:r>
              <a:rPr lang="en-US" sz="20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 abatement cost – energy-mass balances simulations in IECM®: 74 US$/tCO</a:t>
            </a:r>
            <a:r>
              <a:rPr lang="en-US" sz="20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Abatement potential (all BR refineries): 7.6 MtCO</a:t>
            </a:r>
            <a:r>
              <a:rPr lang="en-US" sz="2000" baseline="-25000" dirty="0">
                <a:solidFill>
                  <a:schemeClr val="tx1"/>
                </a:solidFill>
                <a:cs typeface="Clear Sans" panose="020B05030302020203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/year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25% of GHG emissions in BR oil refineries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Installed capacity: 73.5 km³/</a:t>
            </a:r>
            <a:r>
              <a:rPr lang="en-US" sz="2000" dirty="0" err="1">
                <a:solidFill>
                  <a:schemeClr val="tx1"/>
                </a:solidFill>
                <a:cs typeface="Clear Sans" panose="020B0503030202020304" pitchFamily="34" charset="0"/>
              </a:rPr>
              <a:t>dia</a:t>
            </a:r>
            <a:endParaRPr lang="en-US" sz="2000" dirty="0">
              <a:solidFill>
                <a:schemeClr val="tx1"/>
              </a:solidFill>
              <a:cs typeface="Clear Sans" panose="020B05030302020203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lear Sans" panose="020B0503030202020304" pitchFamily="34" charset="0"/>
              </a:rPr>
              <a:t>However, “the addition of capture requires a footprint that would hardly be available in most existing refineries in Brazil .”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09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412776"/>
            <a:ext cx="8820472" cy="237529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51520" y="260648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2800" b="1">
                <a:latin typeface="+mj-lt"/>
                <a:ea typeface="+mj-ea"/>
                <a:cs typeface="Clear Sans" panose="020B0503030202020304" pitchFamily="34" charset="0"/>
              </a:defRPr>
            </a:lvl1pPr>
          </a:lstStyle>
          <a:p>
            <a:r>
              <a:rPr lang="pt-BR" sz="3200" dirty="0"/>
              <a:t>HGU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7624" y="436510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Carbon capture potential of 7.0 MtCO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pt-BR" sz="2000" dirty="0"/>
              <a:t>per </a:t>
            </a:r>
            <a:r>
              <a:rPr lang="pt-BR" sz="2000" dirty="0" err="1"/>
              <a:t>year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717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3" y="2852936"/>
            <a:ext cx="7128792" cy="1944811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Brazil´s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Petroleum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Scenarios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Landscape</a:t>
            </a:r>
            <a:endParaRPr lang="pt-BR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GHG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mitigation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Challenges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Upstream</a:t>
            </a:r>
            <a:endParaRPr lang="pt-BR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GHG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mitigation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challenges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65000"/>
                  </a:schemeClr>
                </a:solidFill>
              </a:rPr>
              <a:t>Midstream</a:t>
            </a:r>
            <a:endParaRPr lang="pt-BR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/>
              <a:t>Final </a:t>
            </a:r>
            <a:r>
              <a:rPr lang="pt-BR" b="1" dirty="0" err="1"/>
              <a:t>Remarks</a:t>
            </a:r>
            <a:endParaRPr lang="pt-BR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13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273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00691"/>
            <a:ext cx="7931224" cy="903770"/>
          </a:xfrm>
        </p:spPr>
        <p:txBody>
          <a:bodyPr>
            <a:noAutofit/>
          </a:bodyPr>
          <a:lstStyle/>
          <a:p>
            <a:r>
              <a:rPr lang="en-US" sz="2800" b="1" dirty="0"/>
              <a:t>Environment is more than GHG emissions</a:t>
            </a:r>
          </a:p>
          <a:p>
            <a:r>
              <a:rPr lang="en-US" sz="2800" b="1" dirty="0"/>
              <a:t>E.g. water pressure...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39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00" y="5578228"/>
            <a:ext cx="5292080" cy="1041567"/>
          </a:xfrm>
          <a:prstGeom prst="rect">
            <a:avLst/>
          </a:prstGeom>
        </p:spPr>
      </p:pic>
      <p:pic>
        <p:nvPicPr>
          <p:cNvPr id="7" name="Picture 7" descr="../Screen%20Shot%202016-05-10%20at%208.54.07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" y="1411732"/>
            <a:ext cx="6118860" cy="39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0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3" y="2852936"/>
            <a:ext cx="7128792" cy="194481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pt-BR" b="1" dirty="0" err="1"/>
              <a:t>Brazil´s</a:t>
            </a:r>
            <a:r>
              <a:rPr lang="pt-BR" b="1" dirty="0"/>
              <a:t> </a:t>
            </a:r>
            <a:r>
              <a:rPr lang="pt-BR" b="1" dirty="0" err="1"/>
              <a:t>Petroleum</a:t>
            </a:r>
            <a:r>
              <a:rPr lang="pt-BR" b="1" dirty="0"/>
              <a:t> </a:t>
            </a:r>
            <a:r>
              <a:rPr lang="pt-BR" b="1" dirty="0" err="1"/>
              <a:t>Scenarios</a:t>
            </a:r>
            <a:r>
              <a:rPr lang="pt-BR" b="1" dirty="0"/>
              <a:t> </a:t>
            </a:r>
            <a:r>
              <a:rPr lang="pt-BR" b="1" dirty="0" err="1"/>
              <a:t>Landscape</a:t>
            </a:r>
            <a:endParaRPr lang="pt-BR" b="1" dirty="0"/>
          </a:p>
          <a:p>
            <a:pPr>
              <a:spcAft>
                <a:spcPts val="600"/>
              </a:spcAft>
            </a:pP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Upstream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Challenges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Midstream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</a:rPr>
              <a:t>Final </a:t>
            </a:r>
            <a:r>
              <a:rPr lang="pt-BR" b="1" dirty="0" err="1">
                <a:solidFill>
                  <a:schemeClr val="bg1">
                    <a:lumMod val="75000"/>
                  </a:schemeClr>
                </a:solidFill>
              </a:rPr>
              <a:t>remarks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t-BR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13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055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40</a:t>
            </a:fld>
            <a:endParaRPr lang="pt-B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35189"/>
            <a:ext cx="3744416" cy="702444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Public</a:t>
            </a:r>
            <a:r>
              <a:rPr lang="pt-BR" dirty="0"/>
              <a:t> policies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5576" y="764704"/>
            <a:ext cx="691276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 Why do some non-regret BATs fail?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Barriers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Economic: 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Capital cost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Discount rate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Technology: </a:t>
            </a:r>
          </a:p>
          <a:p>
            <a:pPr lvl="2">
              <a:lnSpc>
                <a:spcPct val="150000"/>
              </a:lnSpc>
            </a:pPr>
            <a:r>
              <a:rPr lang="en-US" sz="2200" i="1" dirty="0"/>
              <a:t>Lock-in</a:t>
            </a:r>
          </a:p>
          <a:p>
            <a:pPr lvl="2">
              <a:lnSpc>
                <a:spcPct val="150000"/>
              </a:lnSpc>
            </a:pPr>
            <a:r>
              <a:rPr lang="en-US" sz="2200" i="1" dirty="0"/>
              <a:t>Risk aversion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Information: 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Lack of knowledge; 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Focus on core business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848605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11142"/>
            <a:ext cx="8363272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/>
              <a:t>e.g. Flare Control </a:t>
            </a:r>
          </a:p>
          <a:p>
            <a:pPr marL="0" indent="0">
              <a:spcBef>
                <a:spcPts val="500"/>
              </a:spcBef>
              <a:buNone/>
            </a:pPr>
            <a:endParaRPr lang="en-US" sz="2400" b="1" dirty="0"/>
          </a:p>
          <a:p>
            <a:pPr>
              <a:spcBef>
                <a:spcPts val="500"/>
              </a:spcBef>
            </a:pPr>
            <a:r>
              <a:rPr lang="en-US" sz="2000" dirty="0"/>
              <a:t>Main barriers: lack of information and safety/risk aversion (offshore conditions)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R&amp;DD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Pilot projects for flare ignition system</a:t>
            </a:r>
            <a:endParaRPr lang="en-US" sz="2000" i="1" dirty="0"/>
          </a:p>
          <a:p>
            <a:pPr lvl="1">
              <a:spcBef>
                <a:spcPts val="500"/>
              </a:spcBef>
            </a:pPr>
            <a:r>
              <a:rPr lang="en-US" sz="2000" dirty="0"/>
              <a:t>Use of R&amp;D resources – 0.5% of petroleum production gross revenue (ANP. 2012)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 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 Command and control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Limiting flare (flare already “pays” royalty in Brazil)</a:t>
            </a:r>
          </a:p>
          <a:p>
            <a:pPr lvl="1">
              <a:spcBef>
                <a:spcPts val="50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41</a:t>
            </a:fld>
            <a:endParaRPr lang="pt-BR"/>
          </a:p>
        </p:txBody>
      </p:sp>
      <p:pic>
        <p:nvPicPr>
          <p:cNvPr id="5122" name="Picture 2" descr="Natural Gas Flaring on Offshore Platforms and in Oil Extractio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7493" r="8112" b="5062"/>
          <a:stretch/>
        </p:blipFill>
        <p:spPr bwMode="auto">
          <a:xfrm>
            <a:off x="7236296" y="188640"/>
            <a:ext cx="1567124" cy="115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8004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80" y="1188687"/>
            <a:ext cx="8435280" cy="55645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Main barriers: information, lock-in, footprint, loss of revenue during implementation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Information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Technical roadmaps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Building capacity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 err="1"/>
              <a:t>Command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control</a:t>
            </a:r>
            <a:endParaRPr lang="pt-BR" sz="20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 err="1"/>
              <a:t>Minimum</a:t>
            </a:r>
            <a:r>
              <a:rPr lang="pt-BR" sz="2000" dirty="0"/>
              <a:t>  </a:t>
            </a:r>
            <a:r>
              <a:rPr lang="pt-BR" sz="2000" dirty="0" err="1"/>
              <a:t>efficiency</a:t>
            </a:r>
            <a:r>
              <a:rPr lang="pt-BR" sz="2000" dirty="0"/>
              <a:t> </a:t>
            </a:r>
            <a:r>
              <a:rPr lang="pt-BR" sz="2000" dirty="0" err="1"/>
              <a:t>targets</a:t>
            </a:r>
            <a:r>
              <a:rPr lang="pt-BR" sz="2000" dirty="0"/>
              <a:t> / </a:t>
            </a:r>
            <a:r>
              <a:rPr lang="pt-BR" sz="2000" dirty="0" err="1"/>
              <a:t>maximum</a:t>
            </a:r>
            <a:r>
              <a:rPr lang="pt-BR" sz="2000" dirty="0"/>
              <a:t> </a:t>
            </a:r>
            <a:r>
              <a:rPr lang="pt-BR" sz="2000" dirty="0" err="1"/>
              <a:t>emission</a:t>
            </a:r>
            <a:r>
              <a:rPr lang="pt-BR" sz="2000" dirty="0"/>
              <a:t> </a:t>
            </a:r>
            <a:r>
              <a:rPr lang="pt-BR" sz="2000" dirty="0" err="1"/>
              <a:t>targets</a:t>
            </a:r>
            <a:endParaRPr lang="pt-BR" sz="2000" dirty="0"/>
          </a:p>
          <a:p>
            <a:pPr marL="800100" lvl="1">
              <a:lnSpc>
                <a:spcPct val="150000"/>
              </a:lnSpc>
              <a:spcBef>
                <a:spcPts val="0"/>
              </a:spcBef>
            </a:pPr>
            <a:r>
              <a:rPr lang="pt-BR" sz="2000" dirty="0" err="1"/>
              <a:t>Quality</a:t>
            </a:r>
            <a:r>
              <a:rPr lang="pt-BR" sz="2000" dirty="0"/>
              <a:t> </a:t>
            </a:r>
            <a:r>
              <a:rPr lang="pt-BR" sz="2000" dirty="0" err="1"/>
              <a:t>certification</a:t>
            </a:r>
            <a:r>
              <a:rPr lang="pt-BR" sz="2000" dirty="0"/>
              <a:t> for </a:t>
            </a:r>
            <a:r>
              <a:rPr lang="pt-BR" sz="2000" dirty="0" err="1"/>
              <a:t>products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process</a:t>
            </a:r>
            <a:endParaRPr lang="pt-BR" sz="20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Energy efficiency programs for FPSOs and oil refineries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R&amp;DD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Innovative processes (process intensification, process integration,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S2S - subsea-to-shore</a:t>
            </a:r>
            <a:r>
              <a:rPr lang="en-US" sz="2000" dirty="0"/>
              <a:t>…)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42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18696"/>
            <a:ext cx="158417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/>
          <p:cNvSpPr/>
          <p:nvPr/>
        </p:nvSpPr>
        <p:spPr>
          <a:xfrm>
            <a:off x="447305" y="118696"/>
            <a:ext cx="288207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e.g. 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1882534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43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6216352" cy="188771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084168" y="6237312"/>
            <a:ext cx="15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Segen</a:t>
            </a:r>
            <a:r>
              <a:rPr lang="pt-BR" dirty="0"/>
              <a:t>, 2016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8" y="2150413"/>
            <a:ext cx="5336475" cy="44562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211897"/>
            <a:ext cx="3817851" cy="29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0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6984776" cy="432048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b="1" dirty="0"/>
              <a:t>e.g. Carbon capture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Main barriers: cost, scale, footprint, regulatory uncertainties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Upstream: membranes in pre-salt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Midstream: Quite old refineries, limited space, low refinery margins (history of oil products price control)</a:t>
            </a:r>
          </a:p>
          <a:p>
            <a:pPr marL="246063"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-EOR perspectives for some fields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44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32656"/>
            <a:ext cx="1224136" cy="91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564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Thanks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2204865"/>
            <a:ext cx="4104456" cy="201622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szklo@ppe.ufrj.br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3"/>
              </a:rPr>
              <a:t>www.coppe.ufrj.br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9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Landscape</a:t>
            </a:r>
            <a:r>
              <a:rPr lang="pt-BR" dirty="0"/>
              <a:t>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1465" y="4544025"/>
            <a:ext cx="8003232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err="1"/>
              <a:t>Sorry</a:t>
            </a:r>
            <a:r>
              <a:rPr lang="pt-BR" dirty="0"/>
              <a:t> for some slides in </a:t>
            </a:r>
            <a:r>
              <a:rPr lang="pt-BR" dirty="0" err="1"/>
              <a:t>portuguese</a:t>
            </a:r>
            <a:endParaRPr lang="pt-BR" dirty="0"/>
          </a:p>
          <a:p>
            <a:pPr marL="0" indent="0">
              <a:buNone/>
            </a:pPr>
            <a:r>
              <a:rPr lang="pt-BR" dirty="0" err="1"/>
              <a:t>Sorry</a:t>
            </a:r>
            <a:r>
              <a:rPr lang="pt-BR" dirty="0"/>
              <a:t> for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speaking</a:t>
            </a:r>
            <a:r>
              <a:rPr lang="pt-BR" dirty="0"/>
              <a:t> Spanish. I </a:t>
            </a:r>
            <a:r>
              <a:rPr lang="pt-BR" dirty="0" err="1"/>
              <a:t>won´t</a:t>
            </a:r>
            <a:r>
              <a:rPr lang="pt-BR" dirty="0"/>
              <a:t> </a:t>
            </a:r>
            <a:r>
              <a:rPr lang="pt-BR" dirty="0" err="1"/>
              <a:t>try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“portunhol”...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86" y="1199951"/>
            <a:ext cx="5938614" cy="30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>
          <a:xfrm>
            <a:off x="434689" y="1492381"/>
            <a:ext cx="8064896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Modelling.</a:t>
            </a:r>
            <a:r>
              <a:rPr lang="en-US" sz="2400" i="1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..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Cumulative production (detailed data by field)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Reserves and resources (data by field. CAPEX. OPEX)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Pre-salt: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800" i="1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Three fiscal systems: tax and royalty. production sharing (PSC) and onerous assignment agreement (see </a:t>
            </a:r>
            <a:r>
              <a:rPr lang="en-US" sz="1800" dirty="0"/>
              <a:t>doi:10.1093/</a:t>
            </a:r>
            <a:r>
              <a:rPr lang="en-US" sz="1800" dirty="0" err="1"/>
              <a:t>jwelb</a:t>
            </a:r>
            <a:r>
              <a:rPr lang="en-US" sz="1800" dirty="0"/>
              <a:t>/jwt014)</a:t>
            </a:r>
            <a:endParaRPr lang="en-US" sz="1800" i="1" dirty="0">
              <a:solidFill>
                <a:schemeClr val="tx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800" i="1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Major fields already under development/production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Yet-to-find resources (pre-salt. onshore. equatorial </a:t>
            </a:r>
            <a:r>
              <a:rPr lang="en-US" sz="2000" dirty="0" err="1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margind</a:t>
            </a:r>
            <a:r>
              <a:rPr lang="en-US" sz="20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 frontier) plus EOR in mature fields (“post-salt” fields)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Supply curve and oil price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34689" y="107955"/>
            <a:ext cx="8345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 err="1">
                <a:latin typeface="Clear Sans" panose="020B0503030202020304" pitchFamily="34" charset="0"/>
                <a:cs typeface="Clear Sans" panose="020B0503030202020304" pitchFamily="34" charset="0"/>
              </a:rPr>
              <a:t>Brazil´s</a:t>
            </a:r>
            <a:r>
              <a:rPr lang="pt-BR" sz="2800" b="1" dirty="0">
                <a:latin typeface="Clear Sans" panose="020B0503030202020304" pitchFamily="34" charset="0"/>
                <a:cs typeface="Clear Sans" panose="020B0503030202020304" pitchFamily="34" charset="0"/>
              </a:rPr>
              <a:t> </a:t>
            </a:r>
            <a:r>
              <a:rPr lang="pt-BR" sz="2800" b="1" dirty="0" err="1">
                <a:latin typeface="Clear Sans" panose="020B0503030202020304" pitchFamily="34" charset="0"/>
                <a:cs typeface="Clear Sans" panose="020B0503030202020304" pitchFamily="34" charset="0"/>
              </a:rPr>
              <a:t>oil</a:t>
            </a:r>
            <a:r>
              <a:rPr lang="pt-BR" sz="2800" b="1" dirty="0">
                <a:latin typeface="Clear Sans" panose="020B0503030202020304" pitchFamily="34" charset="0"/>
                <a:cs typeface="Clear Sans" panose="020B0503030202020304" pitchFamily="34" charset="0"/>
              </a:rPr>
              <a:t> </a:t>
            </a:r>
            <a:r>
              <a:rPr lang="pt-BR" sz="2800" b="1" dirty="0" err="1">
                <a:latin typeface="Clear Sans" panose="020B0503030202020304" pitchFamily="34" charset="0"/>
                <a:cs typeface="Clear Sans" panose="020B0503030202020304" pitchFamily="34" charset="0"/>
              </a:rPr>
              <a:t>production</a:t>
            </a:r>
            <a:r>
              <a:rPr lang="pt-BR" sz="2800" b="1" dirty="0">
                <a:latin typeface="Clear Sans" panose="020B0503030202020304" pitchFamily="34" charset="0"/>
                <a:cs typeface="Clear Sans" panose="020B0503030202020304" pitchFamily="34" charset="0"/>
              </a:rPr>
              <a:t> (</a:t>
            </a:r>
            <a:r>
              <a:rPr lang="pt-BR" sz="2800" b="1" dirty="0" err="1">
                <a:latin typeface="Clear Sans" panose="020B0503030202020304" pitchFamily="34" charset="0"/>
                <a:cs typeface="Clear Sans" panose="020B0503030202020304" pitchFamily="34" charset="0"/>
              </a:rPr>
              <a:t>Scenarios</a:t>
            </a:r>
            <a:r>
              <a:rPr lang="pt-BR" sz="2800" b="1" dirty="0">
                <a:latin typeface="Clear Sans" panose="020B0503030202020304" pitchFamily="34" charset="0"/>
                <a:cs typeface="Clear Sans" panose="020B0503030202020304" pitchFamily="34" charset="0"/>
              </a:rPr>
              <a:t> </a:t>
            </a:r>
            <a:r>
              <a:rPr lang="pt-BR" sz="2800" b="1" dirty="0" err="1">
                <a:latin typeface="Clear Sans" panose="020B0503030202020304" pitchFamily="34" charset="0"/>
                <a:cs typeface="Clear Sans" panose="020B0503030202020304" pitchFamily="34" charset="0"/>
              </a:rPr>
              <a:t>to</a:t>
            </a:r>
            <a:r>
              <a:rPr lang="pt-BR" sz="2800" b="1" dirty="0">
                <a:latin typeface="Clear Sans" panose="020B0503030202020304" pitchFamily="34" charset="0"/>
                <a:cs typeface="Clear Sans" panose="020B0503030202020304" pitchFamily="34" charset="0"/>
              </a:rPr>
              <a:t> 2050)</a:t>
            </a:r>
          </a:p>
        </p:txBody>
      </p:sp>
    </p:spTree>
    <p:extLst>
      <p:ext uri="{BB962C8B-B14F-4D97-AF65-F5344CB8AC3E}">
        <p14:creationId xmlns:p14="http://schemas.microsoft.com/office/powerpoint/2010/main" val="255088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731019"/>
              </p:ext>
            </p:extLst>
          </p:nvPr>
        </p:nvGraphicFramePr>
        <p:xfrm>
          <a:off x="791580" y="1628800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331640" y="3158120"/>
            <a:ext cx="4392488" cy="1351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284984"/>
            <a:ext cx="16859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1D90-DDB3-4B9A-8B73-77E06B83248C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734293"/>
              </p:ext>
            </p:extLst>
          </p:nvPr>
        </p:nvGraphicFramePr>
        <p:xfrm>
          <a:off x="1458405" y="1333315"/>
          <a:ext cx="622689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7544" y="4863071"/>
            <a:ext cx="835292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200" i="1" u="sng" dirty="0">
              <a:latin typeface="+mj-lt"/>
              <a:cs typeface="Clear Sans" panose="020B05030302020203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i="1" u="sng" dirty="0">
                <a:latin typeface="+mj-lt"/>
                <a:cs typeface="Clear Sans" panose="020B0503030202020304" pitchFamily="34" charset="0"/>
              </a:rPr>
              <a:t>A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: Post-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salt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</a:t>
            </a:r>
            <a:r>
              <a:rPr lang="pt-BR" sz="1200" b="1" i="1" u="sng" dirty="0">
                <a:latin typeface="+mj-lt"/>
                <a:cs typeface="Clear Sans" panose="020B0503030202020304" pitchFamily="34" charset="0"/>
              </a:rPr>
              <a:t>B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: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Pre-salt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(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tax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/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roylaty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plus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onerous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assignement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)   </a:t>
            </a:r>
            <a:r>
              <a:rPr lang="pt-BR" sz="1200" b="1" i="1" u="sng" dirty="0">
                <a:latin typeface="+mj-lt"/>
                <a:cs typeface="Clear Sans" panose="020B0503030202020304" pitchFamily="34" charset="0"/>
              </a:rPr>
              <a:t>C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: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Presalt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 (PSC)   </a:t>
            </a:r>
            <a:r>
              <a:rPr lang="pt-BR" sz="1200" b="1" i="1" u="sng" dirty="0">
                <a:latin typeface="+mj-lt"/>
                <a:cs typeface="Clear Sans" panose="020B0503030202020304" pitchFamily="34" charset="0"/>
              </a:rPr>
              <a:t>D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: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Other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fields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  </a:t>
            </a:r>
            <a:r>
              <a:rPr lang="pt-BR" sz="1200" b="1" i="1" dirty="0">
                <a:latin typeface="+mj-lt"/>
                <a:cs typeface="Clear Sans" panose="020B0503030202020304" pitchFamily="34" charset="0"/>
              </a:rPr>
              <a:t>Novas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: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yet-to-find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</a:t>
            </a:r>
            <a:r>
              <a:rPr lang="pt-BR" sz="1200" i="1" dirty="0" err="1">
                <a:latin typeface="+mj-lt"/>
                <a:cs typeface="Clear Sans" panose="020B0503030202020304" pitchFamily="34" charset="0"/>
              </a:rPr>
              <a:t>plus</a:t>
            </a:r>
            <a:r>
              <a:rPr lang="pt-BR" sz="1200" i="1" dirty="0">
                <a:latin typeface="+mj-lt"/>
                <a:cs typeface="Clear Sans" panose="020B0503030202020304" pitchFamily="34" charset="0"/>
              </a:rPr>
              <a:t> EOR</a:t>
            </a:r>
          </a:p>
        </p:txBody>
      </p:sp>
    </p:spTree>
    <p:extLst>
      <p:ext uri="{BB962C8B-B14F-4D97-AF65-F5344CB8AC3E}">
        <p14:creationId xmlns:p14="http://schemas.microsoft.com/office/powerpoint/2010/main" val="407332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08915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76470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But</a:t>
            </a:r>
            <a:r>
              <a:rPr lang="pt-BR" sz="3200" b="1" dirty="0"/>
              <a:t> </a:t>
            </a:r>
            <a:r>
              <a:rPr lang="pt-BR" sz="3200" b="1" dirty="0" err="1"/>
              <a:t>the</a:t>
            </a:r>
            <a:r>
              <a:rPr lang="pt-BR" sz="3200" b="1" dirty="0"/>
              <a:t> </a:t>
            </a:r>
            <a:r>
              <a:rPr lang="pt-BR" sz="3200" b="1" dirty="0" err="1"/>
              <a:t>devils</a:t>
            </a:r>
            <a:r>
              <a:rPr lang="pt-BR" sz="3200" b="1" dirty="0"/>
              <a:t> </a:t>
            </a:r>
            <a:r>
              <a:rPr lang="pt-BR" sz="3200" b="1" dirty="0" err="1"/>
              <a:t>is</a:t>
            </a:r>
            <a:r>
              <a:rPr lang="pt-BR" sz="3200" b="1" dirty="0"/>
              <a:t> in </a:t>
            </a:r>
            <a:r>
              <a:rPr lang="pt-BR" sz="3200" b="1" dirty="0" err="1"/>
              <a:t>the</a:t>
            </a:r>
            <a:r>
              <a:rPr lang="pt-BR" sz="3200" b="1" dirty="0"/>
              <a:t> </a:t>
            </a:r>
            <a:r>
              <a:rPr lang="pt-BR" sz="3200" b="1" dirty="0" err="1"/>
              <a:t>details</a:t>
            </a:r>
            <a:r>
              <a:rPr lang="pt-BR" sz="3200" b="1" dirty="0"/>
              <a:t>... (</a:t>
            </a:r>
            <a:r>
              <a:rPr lang="pt-BR" sz="3200" b="1" dirty="0" err="1"/>
              <a:t>or</a:t>
            </a:r>
            <a:r>
              <a:rPr lang="pt-BR" sz="3200" b="1" dirty="0"/>
              <a:t> in </a:t>
            </a:r>
            <a:r>
              <a:rPr lang="pt-BR" sz="3200" b="1" dirty="0" err="1"/>
              <a:t>the</a:t>
            </a:r>
            <a:r>
              <a:rPr lang="pt-BR" sz="3200" b="1" dirty="0"/>
              <a:t> </a:t>
            </a:r>
            <a:r>
              <a:rPr lang="pt-BR" sz="3200" b="1" dirty="0" err="1"/>
              <a:t>porous</a:t>
            </a:r>
            <a:r>
              <a:rPr lang="pt-BR" sz="3200" b="1" dirty="0"/>
              <a:t> </a:t>
            </a:r>
            <a:r>
              <a:rPr lang="pt-BR" sz="3200" b="1" dirty="0" err="1"/>
              <a:t>of</a:t>
            </a:r>
            <a:r>
              <a:rPr lang="pt-BR" sz="3200" b="1" dirty="0"/>
              <a:t> sedimentar rocks)</a:t>
            </a:r>
          </a:p>
        </p:txBody>
      </p:sp>
    </p:spTree>
    <p:extLst>
      <p:ext uri="{BB962C8B-B14F-4D97-AF65-F5344CB8AC3E}">
        <p14:creationId xmlns:p14="http://schemas.microsoft.com/office/powerpoint/2010/main" val="148864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1174</Words>
  <Application>Microsoft Office PowerPoint</Application>
  <PresentationFormat>Apresentação na tela (4:3)</PresentationFormat>
  <Paragraphs>374</Paragraphs>
  <Slides>45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Clear Sans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Landscape...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(EOR in post-salt mature fields...</vt:lpstr>
      <vt:lpstr>...)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CCS in pre-salt fields</vt:lpstr>
      <vt:lpstr>Apresentação do PowerPoint</vt:lpstr>
      <vt:lpstr>Apresentação do PowerPoint</vt:lpstr>
      <vt:lpstr>Flare ignition system</vt:lpstr>
      <vt:lpstr>Apresentação do PowerPoint</vt:lpstr>
      <vt:lpstr>ORC – off design gas turbines in FPSOs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Public policies</vt:lpstr>
      <vt:lpstr>Apresentação do PowerPoint</vt:lpstr>
      <vt:lpstr>Apresentação do PowerPoint</vt:lpstr>
      <vt:lpstr>Apresentação do PowerPoint</vt:lpstr>
      <vt:lpstr>Apresentação do PowerPoint</vt:lpstr>
      <vt:lpstr>Thanks</vt:lpstr>
    </vt:vector>
  </TitlesOfParts>
  <Company>UNDP Brazil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Adriane Landwehr</dc:creator>
  <cp:lastModifiedBy>alexandre szklo</cp:lastModifiedBy>
  <cp:revision>407</cp:revision>
  <cp:lastPrinted>2014-05-07T20:42:25Z</cp:lastPrinted>
  <dcterms:created xsi:type="dcterms:W3CDTF">2014-05-06T16:31:16Z</dcterms:created>
  <dcterms:modified xsi:type="dcterms:W3CDTF">2016-09-21T14:04:44Z</dcterms:modified>
</cp:coreProperties>
</file>