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607" r:id="rId1"/>
  </p:sldMasterIdLst>
  <p:notesMasterIdLst>
    <p:notesMasterId r:id="rId16"/>
  </p:notesMasterIdLst>
  <p:handoutMasterIdLst>
    <p:handoutMasterId r:id="rId17"/>
  </p:handoutMasterIdLst>
  <p:sldIdLst>
    <p:sldId id="259" r:id="rId2"/>
    <p:sldId id="272" r:id="rId3"/>
    <p:sldId id="273" r:id="rId4"/>
    <p:sldId id="274" r:id="rId5"/>
    <p:sldId id="275" r:id="rId6"/>
    <p:sldId id="276" r:id="rId7"/>
    <p:sldId id="282" r:id="rId8"/>
    <p:sldId id="280" r:id="rId9"/>
    <p:sldId id="278" r:id="rId10"/>
    <p:sldId id="279" r:id="rId11"/>
    <p:sldId id="284" r:id="rId12"/>
    <p:sldId id="283" r:id="rId13"/>
    <p:sldId id="281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5D27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392" autoAdjust="0"/>
    <p:restoredTop sz="70408" autoAdjust="0"/>
  </p:normalViewPr>
  <p:slideViewPr>
    <p:cSldViewPr snapToGrid="0" snapToObjects="1">
      <p:cViewPr>
        <p:scale>
          <a:sx n="82" d="100"/>
          <a:sy n="82" d="100"/>
        </p:scale>
        <p:origin x="1696" y="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F5B373-709E-B14C-8158-6D1AD50C91E4}" type="doc">
      <dgm:prSet loTypeId="urn:microsoft.com/office/officeart/2005/8/layout/venn2" loCatId="relationship" qsTypeId="urn:microsoft.com/office/officeart/2005/8/quickstyle/simple4" qsCatId="simple" csTypeId="urn:microsoft.com/office/officeart/2005/8/colors/accent3_5" csCatId="accent3" phldr="1"/>
      <dgm:spPr/>
      <dgm:t>
        <a:bodyPr/>
        <a:lstStyle/>
        <a:p>
          <a:endParaRPr lang="en-US"/>
        </a:p>
      </dgm:t>
    </dgm:pt>
    <dgm:pt modelId="{9FAB6755-800B-2C49-9A93-F1394C64B2CC}">
      <dgm:prSet phldrT="[Text]" custT="1"/>
      <dgm:spPr/>
      <dgm:t>
        <a:bodyPr/>
        <a:lstStyle/>
        <a:p>
          <a:r>
            <a:rPr lang="en-US" sz="2000" b="1" dirty="0" smtClean="0"/>
            <a:t>5,100</a:t>
          </a:r>
          <a:endParaRPr lang="en-US" sz="2000" b="1" dirty="0"/>
        </a:p>
      </dgm:t>
    </dgm:pt>
    <dgm:pt modelId="{5D79387D-2016-DF47-A53E-5C14346187FA}" type="parTrans" cxnId="{1E715D55-78B2-124C-AED4-A074E4897303}">
      <dgm:prSet/>
      <dgm:spPr/>
      <dgm:t>
        <a:bodyPr/>
        <a:lstStyle/>
        <a:p>
          <a:endParaRPr lang="en-US" sz="2000" b="1"/>
        </a:p>
      </dgm:t>
    </dgm:pt>
    <dgm:pt modelId="{C41DBB25-1B00-CE41-AB9F-9B6594198900}" type="sibTrans" cxnId="{1E715D55-78B2-124C-AED4-A074E4897303}">
      <dgm:prSet/>
      <dgm:spPr/>
      <dgm:t>
        <a:bodyPr/>
        <a:lstStyle/>
        <a:p>
          <a:endParaRPr lang="en-US" sz="2000" b="1"/>
        </a:p>
      </dgm:t>
    </dgm:pt>
    <dgm:pt modelId="{05604065-1C22-3F4F-8E0B-897BC3F7BF44}">
      <dgm:prSet phldrT="[Text]" custT="1"/>
      <dgm:spPr/>
      <dgm:t>
        <a:bodyPr/>
        <a:lstStyle/>
        <a:p>
          <a:r>
            <a:rPr lang="en-US" sz="2000" b="1" dirty="0" smtClean="0"/>
            <a:t>3,570</a:t>
          </a:r>
          <a:endParaRPr lang="en-US" sz="2000" b="1" dirty="0"/>
        </a:p>
      </dgm:t>
    </dgm:pt>
    <dgm:pt modelId="{AE34D410-5EF7-2746-9AA2-EDB6C6173A48}" type="parTrans" cxnId="{510813CA-3A0F-2144-943D-B7ECA97D96B6}">
      <dgm:prSet/>
      <dgm:spPr/>
      <dgm:t>
        <a:bodyPr/>
        <a:lstStyle/>
        <a:p>
          <a:endParaRPr lang="en-US" sz="2000" b="1"/>
        </a:p>
      </dgm:t>
    </dgm:pt>
    <dgm:pt modelId="{E24156DE-5595-F846-83D0-F50E5B12EFF5}" type="sibTrans" cxnId="{510813CA-3A0F-2144-943D-B7ECA97D96B6}">
      <dgm:prSet/>
      <dgm:spPr/>
      <dgm:t>
        <a:bodyPr/>
        <a:lstStyle/>
        <a:p>
          <a:endParaRPr lang="en-US" sz="2000" b="1"/>
        </a:p>
      </dgm:t>
    </dgm:pt>
    <dgm:pt modelId="{F38AC637-900F-0740-B637-7A381B91B9A4}">
      <dgm:prSet phldrT="[Text]" custT="1"/>
      <dgm:spPr/>
      <dgm:t>
        <a:bodyPr/>
        <a:lstStyle/>
        <a:p>
          <a:r>
            <a:rPr lang="en-US" sz="2000" b="1" dirty="0" smtClean="0"/>
            <a:t>2,550</a:t>
          </a:r>
          <a:endParaRPr lang="en-US" sz="2000" b="1" dirty="0"/>
        </a:p>
      </dgm:t>
    </dgm:pt>
    <dgm:pt modelId="{E4E3C6C5-EB73-B144-B7A5-E5CE19BA06E4}" type="parTrans" cxnId="{8A1EB495-DB8B-1C4A-8FE9-100DCCE2D65F}">
      <dgm:prSet/>
      <dgm:spPr/>
      <dgm:t>
        <a:bodyPr/>
        <a:lstStyle/>
        <a:p>
          <a:endParaRPr lang="en-US" sz="2000" b="1"/>
        </a:p>
      </dgm:t>
    </dgm:pt>
    <dgm:pt modelId="{78AD093D-B689-314F-9281-B4C3D5CD73B2}" type="sibTrans" cxnId="{8A1EB495-DB8B-1C4A-8FE9-100DCCE2D65F}">
      <dgm:prSet/>
      <dgm:spPr/>
      <dgm:t>
        <a:bodyPr/>
        <a:lstStyle/>
        <a:p>
          <a:endParaRPr lang="en-US" sz="2000" b="1"/>
        </a:p>
      </dgm:t>
    </dgm:pt>
    <dgm:pt modelId="{651B755F-C806-4941-983D-11F8B8DA13B9}">
      <dgm:prSet phldrT="[Text]" custT="1"/>
      <dgm:spPr/>
      <dgm:t>
        <a:bodyPr/>
        <a:lstStyle/>
        <a:p>
          <a:r>
            <a:rPr lang="en-US" sz="2000" b="1" dirty="0" smtClean="0"/>
            <a:t>1,530</a:t>
          </a:r>
          <a:endParaRPr lang="en-US" sz="2000" b="1" dirty="0"/>
        </a:p>
      </dgm:t>
    </dgm:pt>
    <dgm:pt modelId="{7880755D-A27A-894D-BDE0-583378088AA8}" type="parTrans" cxnId="{2F035FCD-DAC3-854D-A02D-5EAD2609C5BF}">
      <dgm:prSet/>
      <dgm:spPr/>
      <dgm:t>
        <a:bodyPr/>
        <a:lstStyle/>
        <a:p>
          <a:endParaRPr lang="en-US" sz="2000" b="1"/>
        </a:p>
      </dgm:t>
    </dgm:pt>
    <dgm:pt modelId="{3F37A584-96AA-3347-8BDB-6CF76815F49A}" type="sibTrans" cxnId="{2F035FCD-DAC3-854D-A02D-5EAD2609C5BF}">
      <dgm:prSet/>
      <dgm:spPr/>
      <dgm:t>
        <a:bodyPr/>
        <a:lstStyle/>
        <a:p>
          <a:endParaRPr lang="en-US" sz="2000" b="1"/>
        </a:p>
      </dgm:t>
    </dgm:pt>
    <dgm:pt modelId="{D9A04AEB-86E4-E340-A786-C9893BF86256}" type="pres">
      <dgm:prSet presAssocID="{40F5B373-709E-B14C-8158-6D1AD50C91E4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02472F5-9CD7-1E4E-98F4-9385CA35B8BC}" type="pres">
      <dgm:prSet presAssocID="{40F5B373-709E-B14C-8158-6D1AD50C91E4}" presName="comp1" presStyleCnt="0"/>
      <dgm:spPr/>
    </dgm:pt>
    <dgm:pt modelId="{F7897591-7B9B-894E-82C9-767121529071}" type="pres">
      <dgm:prSet presAssocID="{40F5B373-709E-B14C-8158-6D1AD50C91E4}" presName="circle1" presStyleLbl="node1" presStyleIdx="0" presStyleCnt="4"/>
      <dgm:spPr/>
      <dgm:t>
        <a:bodyPr/>
        <a:lstStyle/>
        <a:p>
          <a:endParaRPr lang="en-US"/>
        </a:p>
      </dgm:t>
    </dgm:pt>
    <dgm:pt modelId="{56082E14-6608-DC4F-B04C-C88E85D880DD}" type="pres">
      <dgm:prSet presAssocID="{40F5B373-709E-B14C-8158-6D1AD50C91E4}" presName="c1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C5FD95-770D-E04C-AE63-950C4391566C}" type="pres">
      <dgm:prSet presAssocID="{40F5B373-709E-B14C-8158-6D1AD50C91E4}" presName="comp2" presStyleCnt="0"/>
      <dgm:spPr/>
    </dgm:pt>
    <dgm:pt modelId="{48C89B45-AEF1-C345-BCC7-6589BC713006}" type="pres">
      <dgm:prSet presAssocID="{40F5B373-709E-B14C-8158-6D1AD50C91E4}" presName="circle2" presStyleLbl="node1" presStyleIdx="1" presStyleCnt="4"/>
      <dgm:spPr/>
      <dgm:t>
        <a:bodyPr/>
        <a:lstStyle/>
        <a:p>
          <a:endParaRPr lang="en-US"/>
        </a:p>
      </dgm:t>
    </dgm:pt>
    <dgm:pt modelId="{B6D9D1FA-0EBA-C847-B39E-B6F434D816B9}" type="pres">
      <dgm:prSet presAssocID="{40F5B373-709E-B14C-8158-6D1AD50C91E4}" presName="c2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B284E8-7760-1447-AD62-09E195F2DABF}" type="pres">
      <dgm:prSet presAssocID="{40F5B373-709E-B14C-8158-6D1AD50C91E4}" presName="comp3" presStyleCnt="0"/>
      <dgm:spPr/>
    </dgm:pt>
    <dgm:pt modelId="{B56AA066-5B15-464D-9E19-866F9D0CE94B}" type="pres">
      <dgm:prSet presAssocID="{40F5B373-709E-B14C-8158-6D1AD50C91E4}" presName="circle3" presStyleLbl="node1" presStyleIdx="2" presStyleCnt="4"/>
      <dgm:spPr/>
      <dgm:t>
        <a:bodyPr/>
        <a:lstStyle/>
        <a:p>
          <a:endParaRPr lang="en-US"/>
        </a:p>
      </dgm:t>
    </dgm:pt>
    <dgm:pt modelId="{70B1529D-766F-3D45-B212-C0202498EF7B}" type="pres">
      <dgm:prSet presAssocID="{40F5B373-709E-B14C-8158-6D1AD50C91E4}" presName="c3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E9A3C4-3138-9D4A-8F54-99A2F95345CF}" type="pres">
      <dgm:prSet presAssocID="{40F5B373-709E-B14C-8158-6D1AD50C91E4}" presName="comp4" presStyleCnt="0"/>
      <dgm:spPr/>
    </dgm:pt>
    <dgm:pt modelId="{6EE9CEC0-81F6-5A49-AB58-EDB3A047A218}" type="pres">
      <dgm:prSet presAssocID="{40F5B373-709E-B14C-8158-6D1AD50C91E4}" presName="circle4" presStyleLbl="node1" presStyleIdx="3" presStyleCnt="4"/>
      <dgm:spPr/>
      <dgm:t>
        <a:bodyPr/>
        <a:lstStyle/>
        <a:p>
          <a:endParaRPr lang="en-US"/>
        </a:p>
      </dgm:t>
    </dgm:pt>
    <dgm:pt modelId="{682128A8-8C20-A047-AF5E-C52162954B93}" type="pres">
      <dgm:prSet presAssocID="{40F5B373-709E-B14C-8158-6D1AD50C91E4}" presName="c4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CE3F2BA-5C3F-6540-9CC8-9CCBD5495A31}" type="presOf" srcId="{40F5B373-709E-B14C-8158-6D1AD50C91E4}" destId="{D9A04AEB-86E4-E340-A786-C9893BF86256}" srcOrd="0" destOrd="0" presId="urn:microsoft.com/office/officeart/2005/8/layout/venn2"/>
    <dgm:cxn modelId="{5AF20E5A-371E-B84B-8344-EBACC9E14B34}" type="presOf" srcId="{9FAB6755-800B-2C49-9A93-F1394C64B2CC}" destId="{F7897591-7B9B-894E-82C9-767121529071}" srcOrd="0" destOrd="0" presId="urn:microsoft.com/office/officeart/2005/8/layout/venn2"/>
    <dgm:cxn modelId="{8A1EB495-DB8B-1C4A-8FE9-100DCCE2D65F}" srcId="{40F5B373-709E-B14C-8158-6D1AD50C91E4}" destId="{F38AC637-900F-0740-B637-7A381B91B9A4}" srcOrd="2" destOrd="0" parTransId="{E4E3C6C5-EB73-B144-B7A5-E5CE19BA06E4}" sibTransId="{78AD093D-B689-314F-9281-B4C3D5CD73B2}"/>
    <dgm:cxn modelId="{510813CA-3A0F-2144-943D-B7ECA97D96B6}" srcId="{40F5B373-709E-B14C-8158-6D1AD50C91E4}" destId="{05604065-1C22-3F4F-8E0B-897BC3F7BF44}" srcOrd="1" destOrd="0" parTransId="{AE34D410-5EF7-2746-9AA2-EDB6C6173A48}" sibTransId="{E24156DE-5595-F846-83D0-F50E5B12EFF5}"/>
    <dgm:cxn modelId="{82077870-95D6-5247-844B-417077F47535}" type="presOf" srcId="{05604065-1C22-3F4F-8E0B-897BC3F7BF44}" destId="{B6D9D1FA-0EBA-C847-B39E-B6F434D816B9}" srcOrd="1" destOrd="0" presId="urn:microsoft.com/office/officeart/2005/8/layout/venn2"/>
    <dgm:cxn modelId="{1E715D55-78B2-124C-AED4-A074E4897303}" srcId="{40F5B373-709E-B14C-8158-6D1AD50C91E4}" destId="{9FAB6755-800B-2C49-9A93-F1394C64B2CC}" srcOrd="0" destOrd="0" parTransId="{5D79387D-2016-DF47-A53E-5C14346187FA}" sibTransId="{C41DBB25-1B00-CE41-AB9F-9B6594198900}"/>
    <dgm:cxn modelId="{AB921EE0-DD82-0C4D-979C-7FFD93BAF70A}" type="presOf" srcId="{05604065-1C22-3F4F-8E0B-897BC3F7BF44}" destId="{48C89B45-AEF1-C345-BCC7-6589BC713006}" srcOrd="0" destOrd="0" presId="urn:microsoft.com/office/officeart/2005/8/layout/venn2"/>
    <dgm:cxn modelId="{1A2B4720-EFA5-E540-ADED-226F0701ADAB}" type="presOf" srcId="{F38AC637-900F-0740-B637-7A381B91B9A4}" destId="{B56AA066-5B15-464D-9E19-866F9D0CE94B}" srcOrd="0" destOrd="0" presId="urn:microsoft.com/office/officeart/2005/8/layout/venn2"/>
    <dgm:cxn modelId="{905CBA99-BA23-E745-B52E-0736FD1F91FB}" type="presOf" srcId="{F38AC637-900F-0740-B637-7A381B91B9A4}" destId="{70B1529D-766F-3D45-B212-C0202498EF7B}" srcOrd="1" destOrd="0" presId="urn:microsoft.com/office/officeart/2005/8/layout/venn2"/>
    <dgm:cxn modelId="{63BE920C-47B3-8548-83D9-037CE490E335}" type="presOf" srcId="{9FAB6755-800B-2C49-9A93-F1394C64B2CC}" destId="{56082E14-6608-DC4F-B04C-C88E85D880DD}" srcOrd="1" destOrd="0" presId="urn:microsoft.com/office/officeart/2005/8/layout/venn2"/>
    <dgm:cxn modelId="{3C427F1F-FD42-084E-9EB5-8C637B883CF2}" type="presOf" srcId="{651B755F-C806-4941-983D-11F8B8DA13B9}" destId="{6EE9CEC0-81F6-5A49-AB58-EDB3A047A218}" srcOrd="0" destOrd="0" presId="urn:microsoft.com/office/officeart/2005/8/layout/venn2"/>
    <dgm:cxn modelId="{2F035FCD-DAC3-854D-A02D-5EAD2609C5BF}" srcId="{40F5B373-709E-B14C-8158-6D1AD50C91E4}" destId="{651B755F-C806-4941-983D-11F8B8DA13B9}" srcOrd="3" destOrd="0" parTransId="{7880755D-A27A-894D-BDE0-583378088AA8}" sibTransId="{3F37A584-96AA-3347-8BDB-6CF76815F49A}"/>
    <dgm:cxn modelId="{05DC8C53-C356-FA4A-9E82-47881A604585}" type="presOf" srcId="{651B755F-C806-4941-983D-11F8B8DA13B9}" destId="{682128A8-8C20-A047-AF5E-C52162954B93}" srcOrd="1" destOrd="0" presId="urn:microsoft.com/office/officeart/2005/8/layout/venn2"/>
    <dgm:cxn modelId="{C6255A3F-FF0E-CC4B-B8D6-8C5F58DE9811}" type="presParOf" srcId="{D9A04AEB-86E4-E340-A786-C9893BF86256}" destId="{F02472F5-9CD7-1E4E-98F4-9385CA35B8BC}" srcOrd="0" destOrd="0" presId="urn:microsoft.com/office/officeart/2005/8/layout/venn2"/>
    <dgm:cxn modelId="{1C085ADC-C908-5947-94DC-DF5E6D7FA2F9}" type="presParOf" srcId="{F02472F5-9CD7-1E4E-98F4-9385CA35B8BC}" destId="{F7897591-7B9B-894E-82C9-767121529071}" srcOrd="0" destOrd="0" presId="urn:microsoft.com/office/officeart/2005/8/layout/venn2"/>
    <dgm:cxn modelId="{43251D72-33A9-A347-92D4-DFD304BE5F80}" type="presParOf" srcId="{F02472F5-9CD7-1E4E-98F4-9385CA35B8BC}" destId="{56082E14-6608-DC4F-B04C-C88E85D880DD}" srcOrd="1" destOrd="0" presId="urn:microsoft.com/office/officeart/2005/8/layout/venn2"/>
    <dgm:cxn modelId="{C3CB4FD4-0883-F54F-B0FD-234D92DA79A3}" type="presParOf" srcId="{D9A04AEB-86E4-E340-A786-C9893BF86256}" destId="{0DC5FD95-770D-E04C-AE63-950C4391566C}" srcOrd="1" destOrd="0" presId="urn:microsoft.com/office/officeart/2005/8/layout/venn2"/>
    <dgm:cxn modelId="{21B3D6C8-EDE5-F743-A92A-8E3EBA8072AF}" type="presParOf" srcId="{0DC5FD95-770D-E04C-AE63-950C4391566C}" destId="{48C89B45-AEF1-C345-BCC7-6589BC713006}" srcOrd="0" destOrd="0" presId="urn:microsoft.com/office/officeart/2005/8/layout/venn2"/>
    <dgm:cxn modelId="{6B0A11D2-C4A0-3448-9208-80D112A2D7EB}" type="presParOf" srcId="{0DC5FD95-770D-E04C-AE63-950C4391566C}" destId="{B6D9D1FA-0EBA-C847-B39E-B6F434D816B9}" srcOrd="1" destOrd="0" presId="urn:microsoft.com/office/officeart/2005/8/layout/venn2"/>
    <dgm:cxn modelId="{8686B213-9346-244A-B282-642283AEE357}" type="presParOf" srcId="{D9A04AEB-86E4-E340-A786-C9893BF86256}" destId="{B6B284E8-7760-1447-AD62-09E195F2DABF}" srcOrd="2" destOrd="0" presId="urn:microsoft.com/office/officeart/2005/8/layout/venn2"/>
    <dgm:cxn modelId="{E8F1B9A0-8B41-0747-A5C0-AAB91D28F62F}" type="presParOf" srcId="{B6B284E8-7760-1447-AD62-09E195F2DABF}" destId="{B56AA066-5B15-464D-9E19-866F9D0CE94B}" srcOrd="0" destOrd="0" presId="urn:microsoft.com/office/officeart/2005/8/layout/venn2"/>
    <dgm:cxn modelId="{AFFA9371-EB8C-4F41-B047-1C9CD221CB10}" type="presParOf" srcId="{B6B284E8-7760-1447-AD62-09E195F2DABF}" destId="{70B1529D-766F-3D45-B212-C0202498EF7B}" srcOrd="1" destOrd="0" presId="urn:microsoft.com/office/officeart/2005/8/layout/venn2"/>
    <dgm:cxn modelId="{362ED608-C6E0-4E47-955A-F83BF56F6138}" type="presParOf" srcId="{D9A04AEB-86E4-E340-A786-C9893BF86256}" destId="{FBE9A3C4-3138-9D4A-8F54-99A2F95345CF}" srcOrd="3" destOrd="0" presId="urn:microsoft.com/office/officeart/2005/8/layout/venn2"/>
    <dgm:cxn modelId="{93D47CB4-7973-984C-A9AD-5C9E3C740AE8}" type="presParOf" srcId="{FBE9A3C4-3138-9D4A-8F54-99A2F95345CF}" destId="{6EE9CEC0-81F6-5A49-AB58-EDB3A047A218}" srcOrd="0" destOrd="0" presId="urn:microsoft.com/office/officeart/2005/8/layout/venn2"/>
    <dgm:cxn modelId="{B4954B96-EF16-BC46-9088-24EF1EAB4429}" type="presParOf" srcId="{FBE9A3C4-3138-9D4A-8F54-99A2F95345CF}" destId="{682128A8-8C20-A047-AF5E-C52162954B93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0F5B373-709E-B14C-8158-6D1AD50C91E4}" type="doc">
      <dgm:prSet loTypeId="urn:microsoft.com/office/officeart/2005/8/layout/venn2" loCatId="relationship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FAB6755-800B-2C49-9A93-F1394C64B2CC}">
      <dgm:prSet phldrT="[Text]" custT="1"/>
      <dgm:spPr/>
      <dgm:t>
        <a:bodyPr/>
        <a:lstStyle/>
        <a:p>
          <a:r>
            <a:rPr lang="en-US" sz="2000" b="1" dirty="0" smtClean="0"/>
            <a:t>3,388</a:t>
          </a:r>
          <a:endParaRPr lang="en-US" sz="2000" b="1" dirty="0"/>
        </a:p>
      </dgm:t>
    </dgm:pt>
    <dgm:pt modelId="{5D79387D-2016-DF47-A53E-5C14346187FA}" type="parTrans" cxnId="{1E715D55-78B2-124C-AED4-A074E4897303}">
      <dgm:prSet/>
      <dgm:spPr/>
      <dgm:t>
        <a:bodyPr/>
        <a:lstStyle/>
        <a:p>
          <a:endParaRPr lang="en-US" sz="2000" b="1"/>
        </a:p>
      </dgm:t>
    </dgm:pt>
    <dgm:pt modelId="{C41DBB25-1B00-CE41-AB9F-9B6594198900}" type="sibTrans" cxnId="{1E715D55-78B2-124C-AED4-A074E4897303}">
      <dgm:prSet/>
      <dgm:spPr/>
      <dgm:t>
        <a:bodyPr/>
        <a:lstStyle/>
        <a:p>
          <a:endParaRPr lang="en-US" sz="2000" b="1"/>
        </a:p>
      </dgm:t>
    </dgm:pt>
    <dgm:pt modelId="{05604065-1C22-3F4F-8E0B-897BC3F7BF44}">
      <dgm:prSet phldrT="[Text]" custT="1"/>
      <dgm:spPr/>
      <dgm:t>
        <a:bodyPr/>
        <a:lstStyle/>
        <a:p>
          <a:r>
            <a:rPr lang="en-US" sz="2000" b="1" dirty="0" smtClean="0"/>
            <a:t>2,372</a:t>
          </a:r>
          <a:endParaRPr lang="en-US" sz="2000" b="1" dirty="0"/>
        </a:p>
      </dgm:t>
    </dgm:pt>
    <dgm:pt modelId="{AE34D410-5EF7-2746-9AA2-EDB6C6173A48}" type="parTrans" cxnId="{510813CA-3A0F-2144-943D-B7ECA97D96B6}">
      <dgm:prSet/>
      <dgm:spPr/>
      <dgm:t>
        <a:bodyPr/>
        <a:lstStyle/>
        <a:p>
          <a:endParaRPr lang="en-US" sz="2000" b="1"/>
        </a:p>
      </dgm:t>
    </dgm:pt>
    <dgm:pt modelId="{E24156DE-5595-F846-83D0-F50E5B12EFF5}" type="sibTrans" cxnId="{510813CA-3A0F-2144-943D-B7ECA97D96B6}">
      <dgm:prSet/>
      <dgm:spPr/>
      <dgm:t>
        <a:bodyPr/>
        <a:lstStyle/>
        <a:p>
          <a:endParaRPr lang="en-US" sz="2000" b="1"/>
        </a:p>
      </dgm:t>
    </dgm:pt>
    <dgm:pt modelId="{F38AC637-900F-0740-B637-7A381B91B9A4}">
      <dgm:prSet phldrT="[Text]" custT="1"/>
      <dgm:spPr/>
      <dgm:t>
        <a:bodyPr/>
        <a:lstStyle/>
        <a:p>
          <a:r>
            <a:rPr lang="en-US" sz="2000" b="1" dirty="0" smtClean="0"/>
            <a:t>1,694</a:t>
          </a:r>
          <a:endParaRPr lang="en-US" sz="2000" b="1" dirty="0"/>
        </a:p>
      </dgm:t>
    </dgm:pt>
    <dgm:pt modelId="{E4E3C6C5-EB73-B144-B7A5-E5CE19BA06E4}" type="parTrans" cxnId="{8A1EB495-DB8B-1C4A-8FE9-100DCCE2D65F}">
      <dgm:prSet/>
      <dgm:spPr/>
      <dgm:t>
        <a:bodyPr/>
        <a:lstStyle/>
        <a:p>
          <a:endParaRPr lang="en-US" sz="2000" b="1"/>
        </a:p>
      </dgm:t>
    </dgm:pt>
    <dgm:pt modelId="{78AD093D-B689-314F-9281-B4C3D5CD73B2}" type="sibTrans" cxnId="{8A1EB495-DB8B-1C4A-8FE9-100DCCE2D65F}">
      <dgm:prSet/>
      <dgm:spPr/>
      <dgm:t>
        <a:bodyPr/>
        <a:lstStyle/>
        <a:p>
          <a:endParaRPr lang="en-US" sz="2000" b="1"/>
        </a:p>
      </dgm:t>
    </dgm:pt>
    <dgm:pt modelId="{651B755F-C806-4941-983D-11F8B8DA13B9}">
      <dgm:prSet phldrT="[Text]" custT="1"/>
      <dgm:spPr/>
      <dgm:t>
        <a:bodyPr/>
        <a:lstStyle/>
        <a:p>
          <a:r>
            <a:rPr lang="en-US" sz="2000" b="1" dirty="0" smtClean="0"/>
            <a:t>1,016</a:t>
          </a:r>
          <a:endParaRPr lang="en-US" sz="2000" b="1" dirty="0"/>
        </a:p>
      </dgm:t>
    </dgm:pt>
    <dgm:pt modelId="{7880755D-A27A-894D-BDE0-583378088AA8}" type="parTrans" cxnId="{2F035FCD-DAC3-854D-A02D-5EAD2609C5BF}">
      <dgm:prSet/>
      <dgm:spPr/>
      <dgm:t>
        <a:bodyPr/>
        <a:lstStyle/>
        <a:p>
          <a:endParaRPr lang="en-US" sz="2000" b="1"/>
        </a:p>
      </dgm:t>
    </dgm:pt>
    <dgm:pt modelId="{3F37A584-96AA-3347-8BDB-6CF76815F49A}" type="sibTrans" cxnId="{2F035FCD-DAC3-854D-A02D-5EAD2609C5BF}">
      <dgm:prSet/>
      <dgm:spPr/>
      <dgm:t>
        <a:bodyPr/>
        <a:lstStyle/>
        <a:p>
          <a:endParaRPr lang="en-US" sz="2000" b="1"/>
        </a:p>
      </dgm:t>
    </dgm:pt>
    <dgm:pt modelId="{D9A04AEB-86E4-E340-A786-C9893BF86256}" type="pres">
      <dgm:prSet presAssocID="{40F5B373-709E-B14C-8158-6D1AD50C91E4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02472F5-9CD7-1E4E-98F4-9385CA35B8BC}" type="pres">
      <dgm:prSet presAssocID="{40F5B373-709E-B14C-8158-6D1AD50C91E4}" presName="comp1" presStyleCnt="0"/>
      <dgm:spPr/>
    </dgm:pt>
    <dgm:pt modelId="{F7897591-7B9B-894E-82C9-767121529071}" type="pres">
      <dgm:prSet presAssocID="{40F5B373-709E-B14C-8158-6D1AD50C91E4}" presName="circle1" presStyleLbl="node1" presStyleIdx="0" presStyleCnt="4"/>
      <dgm:spPr/>
      <dgm:t>
        <a:bodyPr/>
        <a:lstStyle/>
        <a:p>
          <a:endParaRPr lang="en-US"/>
        </a:p>
      </dgm:t>
    </dgm:pt>
    <dgm:pt modelId="{56082E14-6608-DC4F-B04C-C88E85D880DD}" type="pres">
      <dgm:prSet presAssocID="{40F5B373-709E-B14C-8158-6D1AD50C91E4}" presName="c1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C5FD95-770D-E04C-AE63-950C4391566C}" type="pres">
      <dgm:prSet presAssocID="{40F5B373-709E-B14C-8158-6D1AD50C91E4}" presName="comp2" presStyleCnt="0"/>
      <dgm:spPr/>
    </dgm:pt>
    <dgm:pt modelId="{48C89B45-AEF1-C345-BCC7-6589BC713006}" type="pres">
      <dgm:prSet presAssocID="{40F5B373-709E-B14C-8158-6D1AD50C91E4}" presName="circle2" presStyleLbl="node1" presStyleIdx="1" presStyleCnt="4"/>
      <dgm:spPr/>
      <dgm:t>
        <a:bodyPr/>
        <a:lstStyle/>
        <a:p>
          <a:endParaRPr lang="en-US"/>
        </a:p>
      </dgm:t>
    </dgm:pt>
    <dgm:pt modelId="{B6D9D1FA-0EBA-C847-B39E-B6F434D816B9}" type="pres">
      <dgm:prSet presAssocID="{40F5B373-709E-B14C-8158-6D1AD50C91E4}" presName="c2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B284E8-7760-1447-AD62-09E195F2DABF}" type="pres">
      <dgm:prSet presAssocID="{40F5B373-709E-B14C-8158-6D1AD50C91E4}" presName="comp3" presStyleCnt="0"/>
      <dgm:spPr/>
    </dgm:pt>
    <dgm:pt modelId="{B56AA066-5B15-464D-9E19-866F9D0CE94B}" type="pres">
      <dgm:prSet presAssocID="{40F5B373-709E-B14C-8158-6D1AD50C91E4}" presName="circle3" presStyleLbl="node1" presStyleIdx="2" presStyleCnt="4"/>
      <dgm:spPr/>
      <dgm:t>
        <a:bodyPr/>
        <a:lstStyle/>
        <a:p>
          <a:endParaRPr lang="en-US"/>
        </a:p>
      </dgm:t>
    </dgm:pt>
    <dgm:pt modelId="{70B1529D-766F-3D45-B212-C0202498EF7B}" type="pres">
      <dgm:prSet presAssocID="{40F5B373-709E-B14C-8158-6D1AD50C91E4}" presName="c3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E9A3C4-3138-9D4A-8F54-99A2F95345CF}" type="pres">
      <dgm:prSet presAssocID="{40F5B373-709E-B14C-8158-6D1AD50C91E4}" presName="comp4" presStyleCnt="0"/>
      <dgm:spPr/>
    </dgm:pt>
    <dgm:pt modelId="{6EE9CEC0-81F6-5A49-AB58-EDB3A047A218}" type="pres">
      <dgm:prSet presAssocID="{40F5B373-709E-B14C-8158-6D1AD50C91E4}" presName="circle4" presStyleLbl="node1" presStyleIdx="3" presStyleCnt="4"/>
      <dgm:spPr/>
      <dgm:t>
        <a:bodyPr/>
        <a:lstStyle/>
        <a:p>
          <a:endParaRPr lang="en-US"/>
        </a:p>
      </dgm:t>
    </dgm:pt>
    <dgm:pt modelId="{682128A8-8C20-A047-AF5E-C52162954B93}" type="pres">
      <dgm:prSet presAssocID="{40F5B373-709E-B14C-8158-6D1AD50C91E4}" presName="c4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42D9712-1ECF-B944-90AC-78EFCC2E632F}" type="presOf" srcId="{651B755F-C806-4941-983D-11F8B8DA13B9}" destId="{682128A8-8C20-A047-AF5E-C52162954B93}" srcOrd="1" destOrd="0" presId="urn:microsoft.com/office/officeart/2005/8/layout/venn2"/>
    <dgm:cxn modelId="{21891136-83FE-6D41-8A88-E7BB2856309C}" type="presOf" srcId="{F38AC637-900F-0740-B637-7A381B91B9A4}" destId="{70B1529D-766F-3D45-B212-C0202498EF7B}" srcOrd="1" destOrd="0" presId="urn:microsoft.com/office/officeart/2005/8/layout/venn2"/>
    <dgm:cxn modelId="{46FD02CB-CE6B-2940-B685-A5A489C9E0DE}" type="presOf" srcId="{40F5B373-709E-B14C-8158-6D1AD50C91E4}" destId="{D9A04AEB-86E4-E340-A786-C9893BF86256}" srcOrd="0" destOrd="0" presId="urn:microsoft.com/office/officeart/2005/8/layout/venn2"/>
    <dgm:cxn modelId="{8A1EB495-DB8B-1C4A-8FE9-100DCCE2D65F}" srcId="{40F5B373-709E-B14C-8158-6D1AD50C91E4}" destId="{F38AC637-900F-0740-B637-7A381B91B9A4}" srcOrd="2" destOrd="0" parTransId="{E4E3C6C5-EB73-B144-B7A5-E5CE19BA06E4}" sibTransId="{78AD093D-B689-314F-9281-B4C3D5CD73B2}"/>
    <dgm:cxn modelId="{91617B57-72B6-A94B-8B40-383962ABFC6A}" type="presOf" srcId="{9FAB6755-800B-2C49-9A93-F1394C64B2CC}" destId="{56082E14-6608-DC4F-B04C-C88E85D880DD}" srcOrd="1" destOrd="0" presId="urn:microsoft.com/office/officeart/2005/8/layout/venn2"/>
    <dgm:cxn modelId="{56166EEA-7B4B-6C40-A4B4-83170C78887C}" type="presOf" srcId="{9FAB6755-800B-2C49-9A93-F1394C64B2CC}" destId="{F7897591-7B9B-894E-82C9-767121529071}" srcOrd="0" destOrd="0" presId="urn:microsoft.com/office/officeart/2005/8/layout/venn2"/>
    <dgm:cxn modelId="{799E5180-5F71-2647-A91A-2D2115BE6349}" type="presOf" srcId="{F38AC637-900F-0740-B637-7A381B91B9A4}" destId="{B56AA066-5B15-464D-9E19-866F9D0CE94B}" srcOrd="0" destOrd="0" presId="urn:microsoft.com/office/officeart/2005/8/layout/venn2"/>
    <dgm:cxn modelId="{F4D8DC56-ECCA-C147-87B2-FDB3280E07D4}" type="presOf" srcId="{651B755F-C806-4941-983D-11F8B8DA13B9}" destId="{6EE9CEC0-81F6-5A49-AB58-EDB3A047A218}" srcOrd="0" destOrd="0" presId="urn:microsoft.com/office/officeart/2005/8/layout/venn2"/>
    <dgm:cxn modelId="{510813CA-3A0F-2144-943D-B7ECA97D96B6}" srcId="{40F5B373-709E-B14C-8158-6D1AD50C91E4}" destId="{05604065-1C22-3F4F-8E0B-897BC3F7BF44}" srcOrd="1" destOrd="0" parTransId="{AE34D410-5EF7-2746-9AA2-EDB6C6173A48}" sibTransId="{E24156DE-5595-F846-83D0-F50E5B12EFF5}"/>
    <dgm:cxn modelId="{1E715D55-78B2-124C-AED4-A074E4897303}" srcId="{40F5B373-709E-B14C-8158-6D1AD50C91E4}" destId="{9FAB6755-800B-2C49-9A93-F1394C64B2CC}" srcOrd="0" destOrd="0" parTransId="{5D79387D-2016-DF47-A53E-5C14346187FA}" sibTransId="{C41DBB25-1B00-CE41-AB9F-9B6594198900}"/>
    <dgm:cxn modelId="{B410E8E8-0E3B-9B41-8E9C-CDEAD7160DBF}" type="presOf" srcId="{05604065-1C22-3F4F-8E0B-897BC3F7BF44}" destId="{48C89B45-AEF1-C345-BCC7-6589BC713006}" srcOrd="0" destOrd="0" presId="urn:microsoft.com/office/officeart/2005/8/layout/venn2"/>
    <dgm:cxn modelId="{D492A5E5-C06A-C046-A45C-6536D1D2FF22}" type="presOf" srcId="{05604065-1C22-3F4F-8E0B-897BC3F7BF44}" destId="{B6D9D1FA-0EBA-C847-B39E-B6F434D816B9}" srcOrd="1" destOrd="0" presId="urn:microsoft.com/office/officeart/2005/8/layout/venn2"/>
    <dgm:cxn modelId="{2F035FCD-DAC3-854D-A02D-5EAD2609C5BF}" srcId="{40F5B373-709E-B14C-8158-6D1AD50C91E4}" destId="{651B755F-C806-4941-983D-11F8B8DA13B9}" srcOrd="3" destOrd="0" parTransId="{7880755D-A27A-894D-BDE0-583378088AA8}" sibTransId="{3F37A584-96AA-3347-8BDB-6CF76815F49A}"/>
    <dgm:cxn modelId="{C1360BA7-6619-B44F-85FE-EEB8F75D526C}" type="presParOf" srcId="{D9A04AEB-86E4-E340-A786-C9893BF86256}" destId="{F02472F5-9CD7-1E4E-98F4-9385CA35B8BC}" srcOrd="0" destOrd="0" presId="urn:microsoft.com/office/officeart/2005/8/layout/venn2"/>
    <dgm:cxn modelId="{71991C8F-06BC-8A48-94BB-055B7FA46A87}" type="presParOf" srcId="{F02472F5-9CD7-1E4E-98F4-9385CA35B8BC}" destId="{F7897591-7B9B-894E-82C9-767121529071}" srcOrd="0" destOrd="0" presId="urn:microsoft.com/office/officeart/2005/8/layout/venn2"/>
    <dgm:cxn modelId="{249C0343-EFC3-DD4A-A7A0-C5CC607509C0}" type="presParOf" srcId="{F02472F5-9CD7-1E4E-98F4-9385CA35B8BC}" destId="{56082E14-6608-DC4F-B04C-C88E85D880DD}" srcOrd="1" destOrd="0" presId="urn:microsoft.com/office/officeart/2005/8/layout/venn2"/>
    <dgm:cxn modelId="{F283B487-3B3E-434F-BA9D-97D19964D96D}" type="presParOf" srcId="{D9A04AEB-86E4-E340-A786-C9893BF86256}" destId="{0DC5FD95-770D-E04C-AE63-950C4391566C}" srcOrd="1" destOrd="0" presId="urn:microsoft.com/office/officeart/2005/8/layout/venn2"/>
    <dgm:cxn modelId="{3885F617-A0C9-3042-99DE-10797DCB1B8B}" type="presParOf" srcId="{0DC5FD95-770D-E04C-AE63-950C4391566C}" destId="{48C89B45-AEF1-C345-BCC7-6589BC713006}" srcOrd="0" destOrd="0" presId="urn:microsoft.com/office/officeart/2005/8/layout/venn2"/>
    <dgm:cxn modelId="{6DD22BC8-6654-B747-916D-2C9D8CDEF759}" type="presParOf" srcId="{0DC5FD95-770D-E04C-AE63-950C4391566C}" destId="{B6D9D1FA-0EBA-C847-B39E-B6F434D816B9}" srcOrd="1" destOrd="0" presId="urn:microsoft.com/office/officeart/2005/8/layout/venn2"/>
    <dgm:cxn modelId="{AE9D1B1F-78F6-B64D-8C86-D06C7AD921F1}" type="presParOf" srcId="{D9A04AEB-86E4-E340-A786-C9893BF86256}" destId="{B6B284E8-7760-1447-AD62-09E195F2DABF}" srcOrd="2" destOrd="0" presId="urn:microsoft.com/office/officeart/2005/8/layout/venn2"/>
    <dgm:cxn modelId="{00F10763-18BA-304A-8758-77162DA2E959}" type="presParOf" srcId="{B6B284E8-7760-1447-AD62-09E195F2DABF}" destId="{B56AA066-5B15-464D-9E19-866F9D0CE94B}" srcOrd="0" destOrd="0" presId="urn:microsoft.com/office/officeart/2005/8/layout/venn2"/>
    <dgm:cxn modelId="{92EAC1C4-E6B4-7349-BDB9-27A9339091A7}" type="presParOf" srcId="{B6B284E8-7760-1447-AD62-09E195F2DABF}" destId="{70B1529D-766F-3D45-B212-C0202498EF7B}" srcOrd="1" destOrd="0" presId="urn:microsoft.com/office/officeart/2005/8/layout/venn2"/>
    <dgm:cxn modelId="{54D1AB43-B364-E34B-A21C-6F49E66E6028}" type="presParOf" srcId="{D9A04AEB-86E4-E340-A786-C9893BF86256}" destId="{FBE9A3C4-3138-9D4A-8F54-99A2F95345CF}" srcOrd="3" destOrd="0" presId="urn:microsoft.com/office/officeart/2005/8/layout/venn2"/>
    <dgm:cxn modelId="{2F8A6CDD-C519-6449-916F-C4334522B51A}" type="presParOf" srcId="{FBE9A3C4-3138-9D4A-8F54-99A2F95345CF}" destId="{6EE9CEC0-81F6-5A49-AB58-EDB3A047A218}" srcOrd="0" destOrd="0" presId="urn:microsoft.com/office/officeart/2005/8/layout/venn2"/>
    <dgm:cxn modelId="{2AF1FAA5-1BBE-6341-91B5-F19ED20937C8}" type="presParOf" srcId="{FBE9A3C4-3138-9D4A-8F54-99A2F95345CF}" destId="{682128A8-8C20-A047-AF5E-C52162954B93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897591-7B9B-894E-82C9-767121529071}">
      <dsp:nvSpPr>
        <dsp:cNvPr id="0" name=""/>
        <dsp:cNvSpPr/>
      </dsp:nvSpPr>
      <dsp:spPr>
        <a:xfrm>
          <a:off x="261216" y="0"/>
          <a:ext cx="3687257" cy="3687257"/>
        </a:xfrm>
        <a:prstGeom prst="ellipse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0"/>
                <a:tint val="50000"/>
                <a:shade val="100000"/>
                <a:alpha val="100000"/>
                <a:satMod val="150000"/>
              </a:schemeClr>
            </a:gs>
            <a:gs pos="40000">
              <a:schemeClr val="accent3">
                <a:alpha val="90000"/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15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</a:gsLst>
          <a:lin ang="5400000" scaled="0"/>
        </a:gradFill>
        <a:ln>
          <a:noFill/>
        </a:ln>
        <a:effectLst>
          <a:outerShdw blurRad="88900" dist="50800" dir="11400000" sx="102000" sy="101000" algn="tl" rotWithShape="0">
            <a:srgbClr val="000000">
              <a:alpha val="35000"/>
            </a:srgbClr>
          </a:outerShdw>
        </a:effectLst>
        <a:scene3d>
          <a:camera prst="perspectiveFront" fov="4800000"/>
          <a:lightRig rig="morning" dir="tl"/>
        </a:scene3d>
        <a:sp3d prstMaterial="softmetal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5,100</a:t>
          </a:r>
          <a:endParaRPr lang="en-US" sz="2000" b="1" kern="1200" dirty="0"/>
        </a:p>
      </dsp:txBody>
      <dsp:txXfrm>
        <a:off x="1589366" y="184362"/>
        <a:ext cx="1030957" cy="553088"/>
      </dsp:txXfrm>
    </dsp:sp>
    <dsp:sp modelId="{48C89B45-AEF1-C345-BCC7-6589BC713006}">
      <dsp:nvSpPr>
        <dsp:cNvPr id="0" name=""/>
        <dsp:cNvSpPr/>
      </dsp:nvSpPr>
      <dsp:spPr>
        <a:xfrm>
          <a:off x="629942" y="737451"/>
          <a:ext cx="2949805" cy="2949805"/>
        </a:xfrm>
        <a:prstGeom prst="ellipse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13333"/>
                <a:tint val="50000"/>
                <a:shade val="100000"/>
                <a:alpha val="100000"/>
                <a:satMod val="150000"/>
              </a:schemeClr>
            </a:gs>
            <a:gs pos="40000">
              <a:schemeClr val="accent3">
                <a:alpha val="90000"/>
                <a:hueOff val="0"/>
                <a:satOff val="0"/>
                <a:lumOff val="0"/>
                <a:alphaOff val="-13333"/>
                <a:tint val="70000"/>
                <a:shade val="100000"/>
                <a:alpha val="100000"/>
                <a:satMod val="15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13333"/>
                <a:shade val="90000"/>
                <a:satMod val="110000"/>
              </a:schemeClr>
            </a:gs>
          </a:gsLst>
          <a:lin ang="5400000" scaled="0"/>
        </a:gradFill>
        <a:ln>
          <a:noFill/>
        </a:ln>
        <a:effectLst>
          <a:outerShdw blurRad="88900" dist="50800" dir="11400000" sx="102000" sy="101000" algn="tl" rotWithShape="0">
            <a:srgbClr val="000000">
              <a:alpha val="35000"/>
            </a:srgbClr>
          </a:outerShdw>
        </a:effectLst>
        <a:scene3d>
          <a:camera prst="perspectiveFront" fov="4800000"/>
          <a:lightRig rig="morning" dir="tl"/>
        </a:scene3d>
        <a:sp3d prstMaterial="softmetal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3,570</a:t>
          </a:r>
          <a:endParaRPr lang="en-US" sz="2000" b="1" kern="1200" dirty="0"/>
        </a:p>
      </dsp:txBody>
      <dsp:txXfrm>
        <a:off x="1589366" y="914439"/>
        <a:ext cx="1030957" cy="530965"/>
      </dsp:txXfrm>
    </dsp:sp>
    <dsp:sp modelId="{B56AA066-5B15-464D-9E19-866F9D0CE94B}">
      <dsp:nvSpPr>
        <dsp:cNvPr id="0" name=""/>
        <dsp:cNvSpPr/>
      </dsp:nvSpPr>
      <dsp:spPr>
        <a:xfrm>
          <a:off x="998667" y="1474902"/>
          <a:ext cx="2212354" cy="2212354"/>
        </a:xfrm>
        <a:prstGeom prst="ellipse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26667"/>
                <a:tint val="50000"/>
                <a:shade val="100000"/>
                <a:alpha val="100000"/>
                <a:satMod val="150000"/>
              </a:schemeClr>
            </a:gs>
            <a:gs pos="40000">
              <a:schemeClr val="accent3">
                <a:alpha val="90000"/>
                <a:hueOff val="0"/>
                <a:satOff val="0"/>
                <a:lumOff val="0"/>
                <a:alphaOff val="-26667"/>
                <a:tint val="70000"/>
                <a:shade val="100000"/>
                <a:alpha val="100000"/>
                <a:satMod val="15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26667"/>
                <a:shade val="90000"/>
                <a:satMod val="110000"/>
              </a:schemeClr>
            </a:gs>
          </a:gsLst>
          <a:lin ang="5400000" scaled="0"/>
        </a:gradFill>
        <a:ln>
          <a:noFill/>
        </a:ln>
        <a:effectLst>
          <a:outerShdw blurRad="88900" dist="50800" dir="11400000" sx="102000" sy="101000" algn="tl" rotWithShape="0">
            <a:srgbClr val="000000">
              <a:alpha val="35000"/>
            </a:srgbClr>
          </a:outerShdw>
        </a:effectLst>
        <a:scene3d>
          <a:camera prst="perspectiveFront" fov="4800000"/>
          <a:lightRig rig="morning" dir="tl"/>
        </a:scene3d>
        <a:sp3d prstMaterial="softmetal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2,550</a:t>
          </a:r>
          <a:endParaRPr lang="en-US" sz="2000" b="1" kern="1200" dirty="0"/>
        </a:p>
      </dsp:txBody>
      <dsp:txXfrm>
        <a:off x="1589366" y="1640829"/>
        <a:ext cx="1030957" cy="497779"/>
      </dsp:txXfrm>
    </dsp:sp>
    <dsp:sp modelId="{6EE9CEC0-81F6-5A49-AB58-EDB3A047A218}">
      <dsp:nvSpPr>
        <dsp:cNvPr id="0" name=""/>
        <dsp:cNvSpPr/>
      </dsp:nvSpPr>
      <dsp:spPr>
        <a:xfrm>
          <a:off x="1367393" y="2212354"/>
          <a:ext cx="1474902" cy="1474902"/>
        </a:xfrm>
        <a:prstGeom prst="ellipse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40000"/>
                <a:tint val="50000"/>
                <a:shade val="100000"/>
                <a:alpha val="100000"/>
                <a:satMod val="150000"/>
              </a:schemeClr>
            </a:gs>
            <a:gs pos="40000">
              <a:schemeClr val="accent3">
                <a:alpha val="90000"/>
                <a:hueOff val="0"/>
                <a:satOff val="0"/>
                <a:lumOff val="0"/>
                <a:alphaOff val="-40000"/>
                <a:tint val="70000"/>
                <a:shade val="100000"/>
                <a:alpha val="100000"/>
                <a:satMod val="15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40000"/>
                <a:shade val="90000"/>
                <a:satMod val="110000"/>
              </a:schemeClr>
            </a:gs>
          </a:gsLst>
          <a:lin ang="5400000" scaled="0"/>
        </a:gradFill>
        <a:ln>
          <a:noFill/>
        </a:ln>
        <a:effectLst>
          <a:outerShdw blurRad="88900" dist="50800" dir="11400000" sx="102000" sy="101000" algn="tl" rotWithShape="0">
            <a:srgbClr val="000000">
              <a:alpha val="35000"/>
            </a:srgbClr>
          </a:outerShdw>
        </a:effectLst>
        <a:scene3d>
          <a:camera prst="perspectiveFront" fov="4800000"/>
          <a:lightRig rig="morning" dir="tl"/>
        </a:scene3d>
        <a:sp3d prstMaterial="softmetal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1,530</a:t>
          </a:r>
          <a:endParaRPr lang="en-US" sz="2000" b="1" kern="1200" dirty="0"/>
        </a:p>
      </dsp:txBody>
      <dsp:txXfrm>
        <a:off x="1583388" y="2581079"/>
        <a:ext cx="1042913" cy="73745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897591-7B9B-894E-82C9-767121529071}">
      <dsp:nvSpPr>
        <dsp:cNvPr id="0" name=""/>
        <dsp:cNvSpPr/>
      </dsp:nvSpPr>
      <dsp:spPr>
        <a:xfrm>
          <a:off x="261216" y="0"/>
          <a:ext cx="3687257" cy="3687257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alpha val="100000"/>
                <a:satMod val="150000"/>
              </a:schemeClr>
            </a:gs>
            <a:gs pos="40000">
              <a:schemeClr val="accent5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15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</a:gsLst>
          <a:lin ang="5400000" scaled="0"/>
        </a:gradFill>
        <a:ln>
          <a:noFill/>
        </a:ln>
        <a:effectLst>
          <a:outerShdw blurRad="88900" dist="50800" dir="11400000" sx="102000" sy="101000" algn="tl" rotWithShape="0">
            <a:srgbClr val="000000">
              <a:alpha val="35000"/>
            </a:srgbClr>
          </a:outerShdw>
        </a:effectLst>
        <a:scene3d>
          <a:camera prst="perspectiveFront" fov="4800000"/>
          <a:lightRig rig="morning" dir="tl"/>
        </a:scene3d>
        <a:sp3d prstMaterial="softmetal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3,388</a:t>
          </a:r>
          <a:endParaRPr lang="en-US" sz="2000" b="1" kern="1200" dirty="0"/>
        </a:p>
      </dsp:txBody>
      <dsp:txXfrm>
        <a:off x="1589366" y="184362"/>
        <a:ext cx="1030957" cy="553088"/>
      </dsp:txXfrm>
    </dsp:sp>
    <dsp:sp modelId="{48C89B45-AEF1-C345-BCC7-6589BC713006}">
      <dsp:nvSpPr>
        <dsp:cNvPr id="0" name=""/>
        <dsp:cNvSpPr/>
      </dsp:nvSpPr>
      <dsp:spPr>
        <a:xfrm>
          <a:off x="629942" y="737451"/>
          <a:ext cx="2949805" cy="2949805"/>
        </a:xfrm>
        <a:prstGeom prst="ellipse">
          <a:avLst/>
        </a:prstGeom>
        <a:gradFill rotWithShape="0">
          <a:gsLst>
            <a:gs pos="0">
              <a:schemeClr val="accent5">
                <a:hueOff val="399968"/>
                <a:satOff val="0"/>
                <a:lumOff val="-3333"/>
                <a:alphaOff val="0"/>
                <a:tint val="50000"/>
                <a:shade val="100000"/>
                <a:alpha val="100000"/>
                <a:satMod val="150000"/>
              </a:schemeClr>
            </a:gs>
            <a:gs pos="40000">
              <a:schemeClr val="accent5">
                <a:hueOff val="399968"/>
                <a:satOff val="0"/>
                <a:lumOff val="-3333"/>
                <a:alphaOff val="0"/>
                <a:tint val="70000"/>
                <a:shade val="100000"/>
                <a:alpha val="100000"/>
                <a:satMod val="150000"/>
              </a:schemeClr>
            </a:gs>
            <a:gs pos="100000">
              <a:schemeClr val="accent5">
                <a:hueOff val="399968"/>
                <a:satOff val="0"/>
                <a:lumOff val="-3333"/>
                <a:alphaOff val="0"/>
                <a:shade val="90000"/>
                <a:satMod val="110000"/>
              </a:schemeClr>
            </a:gs>
          </a:gsLst>
          <a:lin ang="5400000" scaled="0"/>
        </a:gradFill>
        <a:ln>
          <a:noFill/>
        </a:ln>
        <a:effectLst>
          <a:outerShdw blurRad="88900" dist="50800" dir="11400000" sx="102000" sy="101000" algn="tl" rotWithShape="0">
            <a:srgbClr val="000000">
              <a:alpha val="35000"/>
            </a:srgbClr>
          </a:outerShdw>
        </a:effectLst>
        <a:scene3d>
          <a:camera prst="perspectiveFront" fov="4800000"/>
          <a:lightRig rig="morning" dir="tl"/>
        </a:scene3d>
        <a:sp3d prstMaterial="softmetal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2,372</a:t>
          </a:r>
          <a:endParaRPr lang="en-US" sz="2000" b="1" kern="1200" dirty="0"/>
        </a:p>
      </dsp:txBody>
      <dsp:txXfrm>
        <a:off x="1589366" y="914439"/>
        <a:ext cx="1030957" cy="530965"/>
      </dsp:txXfrm>
    </dsp:sp>
    <dsp:sp modelId="{B56AA066-5B15-464D-9E19-866F9D0CE94B}">
      <dsp:nvSpPr>
        <dsp:cNvPr id="0" name=""/>
        <dsp:cNvSpPr/>
      </dsp:nvSpPr>
      <dsp:spPr>
        <a:xfrm>
          <a:off x="998667" y="1474902"/>
          <a:ext cx="2212354" cy="2212354"/>
        </a:xfrm>
        <a:prstGeom prst="ellipse">
          <a:avLst/>
        </a:prstGeom>
        <a:gradFill rotWithShape="0">
          <a:gsLst>
            <a:gs pos="0">
              <a:schemeClr val="accent5">
                <a:hueOff val="799935"/>
                <a:satOff val="0"/>
                <a:lumOff val="-6667"/>
                <a:alphaOff val="0"/>
                <a:tint val="50000"/>
                <a:shade val="100000"/>
                <a:alpha val="100000"/>
                <a:satMod val="150000"/>
              </a:schemeClr>
            </a:gs>
            <a:gs pos="40000">
              <a:schemeClr val="accent5">
                <a:hueOff val="799935"/>
                <a:satOff val="0"/>
                <a:lumOff val="-6667"/>
                <a:alphaOff val="0"/>
                <a:tint val="70000"/>
                <a:shade val="100000"/>
                <a:alpha val="100000"/>
                <a:satMod val="150000"/>
              </a:schemeClr>
            </a:gs>
            <a:gs pos="100000">
              <a:schemeClr val="accent5">
                <a:hueOff val="799935"/>
                <a:satOff val="0"/>
                <a:lumOff val="-6667"/>
                <a:alphaOff val="0"/>
                <a:shade val="90000"/>
                <a:satMod val="110000"/>
              </a:schemeClr>
            </a:gs>
          </a:gsLst>
          <a:lin ang="5400000" scaled="0"/>
        </a:gradFill>
        <a:ln>
          <a:noFill/>
        </a:ln>
        <a:effectLst>
          <a:outerShdw blurRad="88900" dist="50800" dir="11400000" sx="102000" sy="101000" algn="tl" rotWithShape="0">
            <a:srgbClr val="000000">
              <a:alpha val="35000"/>
            </a:srgbClr>
          </a:outerShdw>
        </a:effectLst>
        <a:scene3d>
          <a:camera prst="perspectiveFront" fov="4800000"/>
          <a:lightRig rig="morning" dir="tl"/>
        </a:scene3d>
        <a:sp3d prstMaterial="softmetal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1,694</a:t>
          </a:r>
          <a:endParaRPr lang="en-US" sz="2000" b="1" kern="1200" dirty="0"/>
        </a:p>
      </dsp:txBody>
      <dsp:txXfrm>
        <a:off x="1589366" y="1640829"/>
        <a:ext cx="1030957" cy="497779"/>
      </dsp:txXfrm>
    </dsp:sp>
    <dsp:sp modelId="{6EE9CEC0-81F6-5A49-AB58-EDB3A047A218}">
      <dsp:nvSpPr>
        <dsp:cNvPr id="0" name=""/>
        <dsp:cNvSpPr/>
      </dsp:nvSpPr>
      <dsp:spPr>
        <a:xfrm>
          <a:off x="1367393" y="2212354"/>
          <a:ext cx="1474902" cy="1474902"/>
        </a:xfrm>
        <a:prstGeom prst="ellipse">
          <a:avLst/>
        </a:prstGeom>
        <a:gradFill rotWithShape="0">
          <a:gsLst>
            <a:gs pos="0">
              <a:schemeClr val="accent5">
                <a:hueOff val="1199903"/>
                <a:satOff val="0"/>
                <a:lumOff val="-10000"/>
                <a:alphaOff val="0"/>
                <a:tint val="50000"/>
                <a:shade val="100000"/>
                <a:alpha val="100000"/>
                <a:satMod val="150000"/>
              </a:schemeClr>
            </a:gs>
            <a:gs pos="40000">
              <a:schemeClr val="accent5">
                <a:hueOff val="1199903"/>
                <a:satOff val="0"/>
                <a:lumOff val="-10000"/>
                <a:alphaOff val="0"/>
                <a:tint val="70000"/>
                <a:shade val="100000"/>
                <a:alpha val="100000"/>
                <a:satMod val="150000"/>
              </a:schemeClr>
            </a:gs>
            <a:gs pos="100000">
              <a:schemeClr val="accent5">
                <a:hueOff val="1199903"/>
                <a:satOff val="0"/>
                <a:lumOff val="-10000"/>
                <a:alphaOff val="0"/>
                <a:shade val="90000"/>
                <a:satMod val="110000"/>
              </a:schemeClr>
            </a:gs>
          </a:gsLst>
          <a:lin ang="5400000" scaled="0"/>
        </a:gradFill>
        <a:ln>
          <a:noFill/>
        </a:ln>
        <a:effectLst>
          <a:outerShdw blurRad="88900" dist="50800" dir="11400000" sx="102000" sy="101000" algn="tl" rotWithShape="0">
            <a:srgbClr val="000000">
              <a:alpha val="35000"/>
            </a:srgbClr>
          </a:outerShdw>
        </a:effectLst>
        <a:scene3d>
          <a:camera prst="perspectiveFront" fov="4800000"/>
          <a:lightRig rig="morning" dir="tl"/>
        </a:scene3d>
        <a:sp3d prstMaterial="softmetal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1,016</a:t>
          </a:r>
          <a:endParaRPr lang="en-US" sz="2000" b="1" kern="1200" dirty="0"/>
        </a:p>
      </dsp:txBody>
      <dsp:txXfrm>
        <a:off x="1583388" y="2581079"/>
        <a:ext cx="1042913" cy="7374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4E0202-F5B1-744D-89A4-EF1919736720}" type="datetimeFigureOut">
              <a:rPr lang="en-US" smtClean="0"/>
              <a:t>9/21/16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1A3D0E-2EAE-574A-8578-1B84E5A21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58754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DB81D3-A090-3645-A335-BD7CEFD4F64F}" type="datetimeFigureOut">
              <a:rPr lang="en-US" smtClean="0"/>
              <a:t>9/21/16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E4551D-3D92-8B4B-9BDE-13841A8F43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96118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E4551D-3D92-8B4B-9BDE-13841A8F439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0158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E4551D-3D92-8B4B-9BDE-13841A8F439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123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E4551D-3D92-8B4B-9BDE-13841A8F439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752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E4551D-3D92-8B4B-9BDE-13841A8F439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8119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E4551D-3D92-8B4B-9BDE-13841A8F439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1856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E4551D-3D92-8B4B-9BDE-13841A8F439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0926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E4551D-3D92-8B4B-9BDE-13841A8F439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6915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E4551D-3D92-8B4B-9BDE-13841A8F439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970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E4551D-3D92-8B4B-9BDE-13841A8F439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18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4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5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199" y="2215622"/>
            <a:ext cx="8228013" cy="987424"/>
          </a:xfrm>
        </p:spPr>
        <p:txBody>
          <a:bodyPr tIns="0" bIns="0" anchor="ctr" anchorCtr="0"/>
          <a:lstStyle>
            <a:lvl1pPr>
              <a:defRPr sz="4000" baseline="0">
                <a:solidFill>
                  <a:schemeClr val="tx2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"/>
          </p:nvPr>
        </p:nvSpPr>
        <p:spPr>
          <a:xfrm>
            <a:off x="1981199" y="3862249"/>
            <a:ext cx="5181601" cy="809904"/>
          </a:xfrm>
        </p:spPr>
        <p:txBody>
          <a:bodyPr anchor="ctr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2500" baseline="0">
                <a:solidFill>
                  <a:schemeClr val="accent3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pic>
        <p:nvPicPr>
          <p:cNvPr id="3" name="Picture 2" descr="VCC_logo_tree_icon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199" y="5066466"/>
            <a:ext cx="6214533" cy="179153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55526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1D122-D4D8-8D4C-9514-41C1CD1E1C91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5" descr="VCC_Logo_Medium_Size_Hi_Res"/>
          <p:cNvPicPr>
            <a:picLocks noChangeAspect="1" noChangeArrowheads="1"/>
          </p:cNvPicPr>
          <p:nvPr userDrawn="1"/>
        </p:nvPicPr>
        <p:blipFill rotWithShape="1">
          <a:blip r:embed="rId2" cstate="print"/>
          <a:srcRect l="3363" t="10676" r="76621" b="16915"/>
          <a:stretch/>
        </p:blipFill>
        <p:spPr bwMode="auto">
          <a:xfrm>
            <a:off x="8177577" y="5977467"/>
            <a:ext cx="936262" cy="880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71600" y="2473760"/>
            <a:ext cx="6400800" cy="1362075"/>
          </a:xfrm>
        </p:spPr>
        <p:txBody>
          <a:bodyPr anchor="ctr" anchorCtr="0"/>
          <a:lstStyle>
            <a:lvl1pPr algn="ctr">
              <a:defRPr sz="40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Title Master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1199" y="4287029"/>
            <a:ext cx="5181601" cy="1500187"/>
          </a:xfrm>
        </p:spPr>
        <p:txBody>
          <a:bodyPr anchor="ctr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2500" baseline="0">
                <a:solidFill>
                  <a:schemeClr val="accent3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5" descr="VCC_Logo_Medium_Size_Hi_Res"/>
          <p:cNvPicPr>
            <a:picLocks noChangeAspect="1" noChangeArrowheads="1"/>
          </p:cNvPicPr>
          <p:nvPr userDrawn="1"/>
        </p:nvPicPr>
        <p:blipFill rotWithShape="1">
          <a:blip r:embed="rId3" cstate="print"/>
          <a:srcRect l="3363" t="10676" r="76621" b="16915"/>
          <a:stretch/>
        </p:blipFill>
        <p:spPr bwMode="auto">
          <a:xfrm>
            <a:off x="8177577" y="5977467"/>
            <a:ext cx="936262" cy="880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0664" y="2361142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4753" y="2361142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tabLst/>
              <a:defRPr sz="1600"/>
            </a:lvl6pPr>
            <a:lvl7pPr marL="2173288" indent="-227013">
              <a:tabLst/>
              <a:defRPr sz="1600"/>
            </a:lvl7pPr>
            <a:lvl8pPr marL="2398713" indent="-227013">
              <a:tabLst/>
              <a:defRPr sz="1600"/>
            </a:lvl8pPr>
            <a:lvl9pPr marL="2625725" indent="-227013">
              <a:tabLst/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1D122-D4D8-8D4C-9514-41C1CD1E1C91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5" descr="VCC_Logo_Medium_Size_Hi_Res"/>
          <p:cNvPicPr>
            <a:picLocks noChangeAspect="1" noChangeArrowheads="1"/>
          </p:cNvPicPr>
          <p:nvPr userDrawn="1"/>
        </p:nvPicPr>
        <p:blipFill rotWithShape="1">
          <a:blip r:embed="rId2" cstate="print"/>
          <a:srcRect l="3363" t="10676" r="76621" b="16915"/>
          <a:stretch/>
        </p:blipFill>
        <p:spPr bwMode="auto">
          <a:xfrm>
            <a:off x="8177577" y="5977467"/>
            <a:ext cx="936262" cy="880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51211"/>
            <a:ext cx="3767328" cy="762000"/>
          </a:xfrm>
        </p:spPr>
        <p:txBody>
          <a:bodyPr anchor="ctr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0">
                <a:solidFill>
                  <a:srgbClr val="3366C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" y="2779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1578" y="1851211"/>
            <a:ext cx="3767328" cy="762000"/>
          </a:xfrm>
        </p:spPr>
        <p:txBody>
          <a:bodyPr anchor="ctr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0">
                <a:solidFill>
                  <a:srgbClr val="3366C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1578" y="2779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1D122-D4D8-8D4C-9514-41C1CD1E1C91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5" descr="VCC_Logo_Medium_Size_Hi_Res"/>
          <p:cNvPicPr>
            <a:picLocks noChangeAspect="1" noChangeArrowheads="1"/>
          </p:cNvPicPr>
          <p:nvPr userDrawn="1"/>
        </p:nvPicPr>
        <p:blipFill rotWithShape="1">
          <a:blip r:embed="rId2" cstate="print"/>
          <a:srcRect l="3363" t="10676" r="76621" b="16915"/>
          <a:stretch/>
        </p:blipFill>
        <p:spPr bwMode="auto">
          <a:xfrm>
            <a:off x="8177577" y="5977467"/>
            <a:ext cx="936262" cy="880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174875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1D122-D4D8-8D4C-9514-41C1CD1E1C9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62000" y="4056803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pic>
        <p:nvPicPr>
          <p:cNvPr id="9" name="Picture 5" descr="VCC_Logo_Medium_Size_Hi_Res"/>
          <p:cNvPicPr>
            <a:picLocks noChangeAspect="1" noChangeArrowheads="1"/>
          </p:cNvPicPr>
          <p:nvPr userDrawn="1"/>
        </p:nvPicPr>
        <p:blipFill rotWithShape="1">
          <a:blip r:embed="rId2" cstate="print"/>
          <a:srcRect l="3363" t="10676" r="76621" b="16915"/>
          <a:stretch/>
        </p:blipFill>
        <p:spPr bwMode="auto">
          <a:xfrm>
            <a:off x="8177577" y="5977467"/>
            <a:ext cx="936262" cy="880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05300" y="6356350"/>
            <a:ext cx="533400" cy="365125"/>
          </a:xfrm>
        </p:spPr>
        <p:txBody>
          <a:bodyPr/>
          <a:lstStyle/>
          <a:p>
            <a:fld id="{E551D122-D4D8-8D4C-9514-41C1CD1E1C9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5" descr="VCC_Logo_Medium_Size_Hi_Res"/>
          <p:cNvPicPr>
            <a:picLocks noChangeAspect="1" noChangeArrowheads="1"/>
          </p:cNvPicPr>
          <p:nvPr userDrawn="1"/>
        </p:nvPicPr>
        <p:blipFill rotWithShape="1">
          <a:blip r:embed="rId2" cstate="print"/>
          <a:srcRect l="3363" t="10676" r="76621" b="16915"/>
          <a:stretch/>
        </p:blipFill>
        <p:spPr bwMode="auto">
          <a:xfrm>
            <a:off x="8177577" y="5977467"/>
            <a:ext cx="936262" cy="880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32801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3333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555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775" y="2109694"/>
            <a:ext cx="7662864" cy="3267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ctr">
              <a:defRPr sz="1300" b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</a:defRPr>
            </a:lvl1pPr>
          </a:lstStyle>
          <a:p>
            <a:fld id="{E551D122-D4D8-8D4C-9514-41C1CD1E1C9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08" r:id="rId1"/>
    <p:sldLayoutId id="2147484609" r:id="rId2"/>
    <p:sldLayoutId id="2147484610" r:id="rId3"/>
    <p:sldLayoutId id="2147484611" r:id="rId4"/>
    <p:sldLayoutId id="2147484612" r:id="rId5"/>
    <p:sldLayoutId id="2147484613" r:id="rId6"/>
    <p:sldLayoutId id="2147484614" r:id="rId7"/>
    <p:sldLayoutId id="2147484615" r:id="rId8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SzPct val="90000"/>
        <a:buFont typeface="Wingdings" pitchFamily="2" charset="2"/>
        <a:buChar char="S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nmaenn@law.columbia.ed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4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4" Type="http://schemas.openxmlformats.org/officeDocument/2006/relationships/image" Target="../media/image13.emf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diagramColors" Target="../diagrams/colors2.xml"/><Relationship Id="rId12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8" Type="http://schemas.openxmlformats.org/officeDocument/2006/relationships/diagramData" Target="../diagrams/data2.xml"/><Relationship Id="rId9" Type="http://schemas.openxmlformats.org/officeDocument/2006/relationships/diagramLayout" Target="../diagrams/layout2.xml"/><Relationship Id="rId10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457198" y="2179109"/>
            <a:ext cx="8228013" cy="987424"/>
          </a:xfrm>
        </p:spPr>
        <p:txBody>
          <a:bodyPr/>
          <a:lstStyle/>
          <a:p>
            <a:r>
              <a:rPr lang="en-US" dirty="0" smtClean="0"/>
              <a:t>Mining a Mirage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905138" y="3166533"/>
            <a:ext cx="7332134" cy="1810419"/>
          </a:xfrm>
        </p:spPr>
        <p:txBody>
          <a:bodyPr>
            <a:normAutofit/>
          </a:bodyPr>
          <a:lstStyle/>
          <a:p>
            <a:r>
              <a:rPr lang="en-US" dirty="0" smtClean="0"/>
              <a:t>Buenos Aires, September 2016</a:t>
            </a:r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Future of Extractive Industries in LAC and the Role of STI</a:t>
            </a:r>
          </a:p>
        </p:txBody>
      </p:sp>
    </p:spTree>
    <p:extLst>
      <p:ext uri="{BB962C8B-B14F-4D97-AF65-F5344CB8AC3E}">
        <p14:creationId xmlns:p14="http://schemas.microsoft.com/office/powerpoint/2010/main" val="3521864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GDP impacts with multipliers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6991" y="2057812"/>
            <a:ext cx="8770017" cy="3135841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7507111" y="2913298"/>
            <a:ext cx="1449897" cy="228035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600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Impacts of automation on revenues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58" y="1991274"/>
            <a:ext cx="9276282" cy="43940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69984" y="1627622"/>
            <a:ext cx="3291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High-Income OECD Country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139621" y="1621942"/>
            <a:ext cx="3291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Lower-Middle-Income Country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583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Conclusions</a:t>
            </a:r>
            <a:endParaRPr lang="en-US" sz="40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774" y="1642820"/>
            <a:ext cx="7947025" cy="4417017"/>
          </a:xfrm>
        </p:spPr>
        <p:txBody>
          <a:bodyPr>
            <a:normAutofit/>
          </a:bodyPr>
          <a:lstStyle/>
          <a:p>
            <a:r>
              <a:rPr lang="en-US" dirty="0" smtClean="0"/>
              <a:t>Host countries at risk of reduced socioeconomic benefits from mining, particularly:</a:t>
            </a:r>
          </a:p>
          <a:p>
            <a:pPr lvl="1"/>
            <a:r>
              <a:rPr lang="en-US" dirty="0" smtClean="0"/>
              <a:t>At the local local level</a:t>
            </a:r>
          </a:p>
          <a:p>
            <a:pPr lvl="1"/>
            <a:r>
              <a:rPr lang="en-US" dirty="0" smtClean="0"/>
              <a:t>If highly reliant on personal income taxes for revenue generation</a:t>
            </a:r>
          </a:p>
          <a:p>
            <a:pPr lvl="1"/>
            <a:r>
              <a:rPr lang="en-US" dirty="0" smtClean="0"/>
              <a:t>If the country supplies low-tech goods and services to the mining industry</a:t>
            </a:r>
          </a:p>
          <a:p>
            <a:r>
              <a:rPr lang="en-US" dirty="0" smtClean="0"/>
              <a:t>The impacts will be felt at the national level in countries which are highly reliant on the extractives sector.</a:t>
            </a:r>
          </a:p>
          <a:p>
            <a:r>
              <a:rPr lang="en-US" dirty="0" smtClean="0"/>
              <a:t>Countries with a ’skill gap’ will find it harder at filling the high-tech job and procurement opportunities created by automation.</a:t>
            </a:r>
          </a:p>
        </p:txBody>
      </p:sp>
    </p:spTree>
    <p:extLst>
      <p:ext uri="{BB962C8B-B14F-4D97-AF65-F5344CB8AC3E}">
        <p14:creationId xmlns:p14="http://schemas.microsoft.com/office/powerpoint/2010/main" val="2094308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986" y="139485"/>
            <a:ext cx="8900502" cy="755526"/>
          </a:xfrm>
        </p:spPr>
        <p:txBody>
          <a:bodyPr/>
          <a:lstStyle/>
          <a:p>
            <a:r>
              <a:rPr lang="en-US" sz="3200" dirty="0" smtClean="0"/>
              <a:t>Will technology change lead to </a:t>
            </a:r>
            <a:r>
              <a:rPr lang="en-US" sz="3200" smtClean="0"/>
              <a:t>a reweighting of the </a:t>
            </a:r>
            <a:r>
              <a:rPr lang="en-US" sz="3200" dirty="0" smtClean="0"/>
              <a:t>shared-value paradigm?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755" y="1162374"/>
            <a:ext cx="8319747" cy="5724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401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355599" y="1998134"/>
            <a:ext cx="8228013" cy="987424"/>
          </a:xfrm>
        </p:spPr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931333" y="2985558"/>
            <a:ext cx="7332134" cy="1872861"/>
          </a:xfrm>
        </p:spPr>
        <p:txBody>
          <a:bodyPr>
            <a:normAutofit/>
          </a:bodyPr>
          <a:lstStyle/>
          <a:p>
            <a:r>
              <a:rPr lang="en-US" dirty="0" smtClean="0"/>
              <a:t>Nicolas Maennling</a:t>
            </a:r>
          </a:p>
          <a:p>
            <a:r>
              <a:rPr lang="en-US" dirty="0" err="1" smtClean="0"/>
              <a:t>www.ccsi.columbia.edu</a:t>
            </a:r>
            <a:endParaRPr lang="en-US" dirty="0" smtClean="0"/>
          </a:p>
          <a:p>
            <a:r>
              <a:rPr lang="en-US" dirty="0" smtClean="0"/>
              <a:t>Email</a:t>
            </a:r>
            <a:r>
              <a:rPr lang="en-US" dirty="0"/>
              <a:t>: </a:t>
            </a:r>
            <a:r>
              <a:rPr lang="en-US" dirty="0">
                <a:hlinkClick r:id="rId2"/>
              </a:rPr>
              <a:t>nmaenn@law.columbia.edu</a:t>
            </a:r>
            <a:endParaRPr lang="en-US" dirty="0"/>
          </a:p>
          <a:p>
            <a:r>
              <a:rPr lang="en-US" dirty="0" smtClean="0"/>
              <a:t>Twitter: @</a:t>
            </a:r>
            <a:r>
              <a:rPr lang="en-US" dirty="0" err="1" smtClean="0"/>
              <a:t>nmaennling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08135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37066"/>
            <a:ext cx="9144000" cy="755650"/>
          </a:xfrm>
        </p:spPr>
        <p:txBody>
          <a:bodyPr/>
          <a:lstStyle/>
          <a:p>
            <a:r>
              <a:rPr lang="en-US" sz="4000" dirty="0" smtClean="0">
                <a:solidFill>
                  <a:schemeClr val="tx2"/>
                </a:solidFill>
              </a:rPr>
              <a:t>2 separate discussions around mining </a:t>
            </a:r>
            <a:endParaRPr lang="en-US" sz="4000" dirty="0">
              <a:solidFill>
                <a:schemeClr val="tx2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1413" y="2880783"/>
            <a:ext cx="1801565" cy="21865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1652" y="2985561"/>
            <a:ext cx="997880" cy="2810930"/>
          </a:xfrm>
          <a:prstGeom prst="rect">
            <a:avLst/>
          </a:prstGeom>
        </p:spPr>
      </p:pic>
      <p:sp>
        <p:nvSpPr>
          <p:cNvPr id="8" name="Rounded Rectangular Callout 7"/>
          <p:cNvSpPr/>
          <p:nvPr/>
        </p:nvSpPr>
        <p:spPr>
          <a:xfrm>
            <a:off x="237067" y="1483784"/>
            <a:ext cx="1303867" cy="1428750"/>
          </a:xfrm>
          <a:prstGeom prst="wedgeRoundRectCallout">
            <a:avLst>
              <a:gd name="adj1" fmla="val 71115"/>
              <a:gd name="adj2" fmla="val 82648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Creation of jobs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98645" y="5067297"/>
            <a:ext cx="1794934" cy="1022350"/>
          </a:xfrm>
          <a:prstGeom prst="wedgeRoundRectCallout">
            <a:avLst>
              <a:gd name="adj1" fmla="val 43743"/>
              <a:gd name="adj2" fmla="val -121388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mtClean="0">
                <a:solidFill>
                  <a:schemeClr val="tx1"/>
                </a:solidFill>
              </a:rPr>
              <a:t>Business opportunities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3180250" y="4768850"/>
            <a:ext cx="1303867" cy="1428750"/>
          </a:xfrm>
          <a:prstGeom prst="wedgeRoundRectCallout">
            <a:avLst>
              <a:gd name="adj1" fmla="val -70443"/>
              <a:gd name="adj2" fmla="val -77351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Local content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4789518" y="5175250"/>
            <a:ext cx="1694053" cy="1022350"/>
          </a:xfrm>
          <a:prstGeom prst="wedgeRoundRectCallout">
            <a:avLst>
              <a:gd name="adj1" fmla="val 51729"/>
              <a:gd name="adj2" fmla="val -79980"/>
              <a:gd name="adj3" fmla="val 16667"/>
            </a:avLst>
          </a:prstGeom>
          <a:solidFill>
            <a:srgbClr val="75D27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Automation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5116301" y="1452033"/>
            <a:ext cx="1486259" cy="1428750"/>
          </a:xfrm>
          <a:prstGeom prst="wedgeRoundRectCallout">
            <a:avLst>
              <a:gd name="adj1" fmla="val 25406"/>
              <a:gd name="adj2" fmla="val 74352"/>
              <a:gd name="adj3" fmla="val 16667"/>
            </a:avLst>
          </a:prstGeom>
          <a:solidFill>
            <a:srgbClr val="75D27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mtClean="0">
                <a:solidFill>
                  <a:schemeClr val="tx1"/>
                </a:solidFill>
              </a:rPr>
              <a:t>Health &amp; safety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7281830" y="1452033"/>
            <a:ext cx="1646408" cy="1428750"/>
          </a:xfrm>
          <a:prstGeom prst="wedgeRoundRectCallout">
            <a:avLst>
              <a:gd name="adj1" fmla="val -46240"/>
              <a:gd name="adj2" fmla="val 67240"/>
              <a:gd name="adj3" fmla="val 16667"/>
            </a:avLst>
          </a:prstGeom>
          <a:solidFill>
            <a:srgbClr val="75D27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Increased productivity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4" name="Rounded Rectangular Callout 13"/>
          <p:cNvSpPr/>
          <p:nvPr/>
        </p:nvSpPr>
        <p:spPr>
          <a:xfrm>
            <a:off x="2864549" y="1483784"/>
            <a:ext cx="1619568" cy="1428750"/>
          </a:xfrm>
          <a:prstGeom prst="wedgeRoundRectCallout">
            <a:avLst>
              <a:gd name="adj1" fmla="val -57235"/>
              <a:gd name="adj2" fmla="val 75537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mtClean="0">
                <a:solidFill>
                  <a:schemeClr val="tx1"/>
                </a:solidFill>
              </a:rPr>
              <a:t>Technology transfer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5" name="Rounded Rectangular Callout 14"/>
          <p:cNvSpPr/>
          <p:nvPr/>
        </p:nvSpPr>
        <p:spPr>
          <a:xfrm>
            <a:off x="7394068" y="5175250"/>
            <a:ext cx="1718910" cy="1022350"/>
          </a:xfrm>
          <a:prstGeom prst="wedgeRoundRectCallout">
            <a:avLst>
              <a:gd name="adj1" fmla="val -54966"/>
              <a:gd name="adj2" fmla="val -65074"/>
              <a:gd name="adj3" fmla="val 16667"/>
            </a:avLst>
          </a:prstGeom>
          <a:solidFill>
            <a:srgbClr val="75D27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mtClean="0">
                <a:solidFill>
                  <a:schemeClr val="tx1"/>
                </a:solidFill>
              </a:rPr>
              <a:t>Environment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248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Shared value </a:t>
            </a:r>
            <a:r>
              <a:rPr lang="en-US" sz="4000" dirty="0"/>
              <a:t>p</a:t>
            </a:r>
            <a:r>
              <a:rPr lang="en-US" sz="4000" dirty="0" smtClean="0"/>
              <a:t>aradigm</a:t>
            </a:r>
            <a:endParaRPr lang="en-US" sz="4000" dirty="0"/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233" y="1363644"/>
            <a:ext cx="7708901" cy="499270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757813" y="6356349"/>
            <a:ext cx="46911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/>
              <a:t>Source: Anglo American (2015), BP (2015</a:t>
            </a:r>
            <a:r>
              <a:rPr lang="en-GB" sz="1400" smtClean="0"/>
              <a:t>)</a:t>
            </a:r>
            <a:endParaRPr lang="x-none" sz="1400" dirty="0"/>
          </a:p>
        </p:txBody>
      </p:sp>
    </p:spTree>
    <p:extLst>
      <p:ext uri="{BB962C8B-B14F-4D97-AF65-F5344CB8AC3E}">
        <p14:creationId xmlns:p14="http://schemas.microsoft.com/office/powerpoint/2010/main" val="463094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18534"/>
            <a:ext cx="8229600" cy="755526"/>
          </a:xfrm>
        </p:spPr>
        <p:txBody>
          <a:bodyPr/>
          <a:lstStyle/>
          <a:p>
            <a:r>
              <a:rPr lang="en-US" sz="4000" dirty="0" smtClean="0"/>
              <a:t>Past and </a:t>
            </a:r>
            <a:r>
              <a:rPr lang="en-US" sz="4000" dirty="0"/>
              <a:t>a</a:t>
            </a:r>
            <a:r>
              <a:rPr lang="en-US" sz="4000" dirty="0" smtClean="0"/>
              <a:t>nticipated productivity gains</a:t>
            </a:r>
            <a:endParaRPr lang="en-US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133" y="1140882"/>
            <a:ext cx="7179733" cy="53980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7466" y="6556375"/>
            <a:ext cx="4724400" cy="16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377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35467"/>
            <a:ext cx="8229600" cy="755526"/>
          </a:xfrm>
        </p:spPr>
        <p:txBody>
          <a:bodyPr/>
          <a:lstStyle/>
          <a:p>
            <a:r>
              <a:rPr lang="en-US" sz="4000" dirty="0" smtClean="0"/>
              <a:t>Potential impacts of technology on employment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4749801" y="5473004"/>
            <a:ext cx="4125622" cy="1384995"/>
          </a:xfrm>
          <a:prstGeom prst="rect">
            <a:avLst/>
          </a:prstGeom>
          <a:noFill/>
        </p:spPr>
        <p:txBody>
          <a:bodyPr wrap="square" numCol="1" rtlCol="0" anchor="ctr">
            <a:spAutoFit/>
          </a:bodyPr>
          <a:lstStyle/>
          <a:p>
            <a:pPr lvl="0"/>
            <a:r>
              <a:rPr lang="en-GB" sz="1400" dirty="0" smtClean="0"/>
              <a:t>6.Automated </a:t>
            </a:r>
            <a:r>
              <a:rPr lang="en-GB" sz="1400" dirty="0"/>
              <a:t>Dragline/Long-wall Plough and Shearers/Earth Moving Systems</a:t>
            </a:r>
            <a:endParaRPr lang="en-US" sz="1400" dirty="0"/>
          </a:p>
          <a:p>
            <a:pPr lvl="0"/>
            <a:r>
              <a:rPr lang="en-GB" sz="1400" dirty="0"/>
              <a:t>7.Geographic Information Systems and GPS</a:t>
            </a:r>
            <a:endParaRPr lang="en-US" sz="1400" dirty="0"/>
          </a:p>
          <a:p>
            <a:pPr lvl="0"/>
            <a:r>
              <a:rPr lang="en-GB" sz="1400" dirty="0"/>
              <a:t>8.Autonomous Equipment Monitoring</a:t>
            </a:r>
            <a:endParaRPr lang="en-US" sz="1400" dirty="0"/>
          </a:p>
          <a:p>
            <a:pPr lvl="0"/>
            <a:r>
              <a:rPr lang="en-GB" sz="1400" dirty="0"/>
              <a:t>9.Programmable Logic Controllers </a:t>
            </a:r>
            <a:endParaRPr lang="en-US" sz="1400" dirty="0"/>
          </a:p>
          <a:p>
            <a:pPr lvl="0"/>
            <a:r>
              <a:rPr lang="en-GB" sz="1400" dirty="0"/>
              <a:t>10.Control Systems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169334" y="5473005"/>
            <a:ext cx="4580467" cy="1384995"/>
          </a:xfrm>
          <a:prstGeom prst="rect">
            <a:avLst/>
          </a:prstGeom>
          <a:noFill/>
        </p:spPr>
        <p:txBody>
          <a:bodyPr wrap="square" numCol="1" rtlCol="0" anchor="ctr">
            <a:spAutoFit/>
          </a:bodyPr>
          <a:lstStyle/>
          <a:p>
            <a:pPr lvl="0"/>
            <a:r>
              <a:rPr lang="en-GB" sz="1400" dirty="0"/>
              <a:t>1.Autonomous Haul Trucks and Loaders</a:t>
            </a:r>
            <a:endParaRPr lang="en-US" sz="1400" dirty="0"/>
          </a:p>
          <a:p>
            <a:pPr lvl="0"/>
            <a:r>
              <a:rPr lang="en-GB" sz="1400" dirty="0"/>
              <a:t>2. Autonomous Long Distance Haul-Trains</a:t>
            </a:r>
            <a:endParaRPr lang="en-US" sz="1400" dirty="0"/>
          </a:p>
          <a:p>
            <a:pPr lvl="0"/>
            <a:r>
              <a:rPr lang="en-GB" sz="1400" dirty="0"/>
              <a:t>3.Tele-remote Ship-Loaders</a:t>
            </a:r>
            <a:endParaRPr lang="en-US" sz="1400" dirty="0"/>
          </a:p>
          <a:p>
            <a:pPr lvl="0"/>
            <a:r>
              <a:rPr lang="en-GB" sz="1400" dirty="0"/>
              <a:t>4.Semi-autonomous Crushers/Shovel Swings/Rock Breakers </a:t>
            </a:r>
            <a:endParaRPr lang="en-US" sz="1400" dirty="0"/>
          </a:p>
          <a:p>
            <a:pPr lvl="0"/>
            <a:r>
              <a:rPr lang="en-GB" sz="1400" dirty="0"/>
              <a:t>5.Automated Drilling </a:t>
            </a:r>
            <a:r>
              <a:rPr lang="en-GB" sz="1400" dirty="0" smtClean="0"/>
              <a:t>Systems</a:t>
            </a:r>
            <a:endParaRPr lang="en-US" sz="1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33" y="1151468"/>
            <a:ext cx="7690091" cy="4321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59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407" y="155275"/>
            <a:ext cx="8229600" cy="755526"/>
          </a:xfrm>
        </p:spPr>
        <p:txBody>
          <a:bodyPr/>
          <a:lstStyle/>
          <a:p>
            <a:r>
              <a:rPr lang="en-US" sz="4000" dirty="0" smtClean="0"/>
              <a:t>What will </a:t>
            </a:r>
            <a:r>
              <a:rPr lang="en-US" sz="4000" smtClean="0"/>
              <a:t>determine technology </a:t>
            </a:r>
            <a:r>
              <a:rPr lang="en-US" sz="4000" dirty="0" smtClean="0"/>
              <a:t>role-out?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Cost of labor</a:t>
            </a:r>
          </a:p>
          <a:p>
            <a:r>
              <a:rPr lang="en-US" sz="2800" dirty="0" smtClean="0"/>
              <a:t>Labor skills</a:t>
            </a:r>
          </a:p>
          <a:p>
            <a:r>
              <a:rPr lang="en-US" sz="2800" dirty="0" smtClean="0"/>
              <a:t>Search for higher safety</a:t>
            </a:r>
          </a:p>
          <a:p>
            <a:r>
              <a:rPr lang="en-US" sz="2800" dirty="0" smtClean="0"/>
              <a:t>Policy instruments to mitigate unemployment </a:t>
            </a:r>
          </a:p>
          <a:p>
            <a:r>
              <a:rPr lang="en-US" sz="2800" dirty="0" smtClean="0"/>
              <a:t>Union &amp; government resistance</a:t>
            </a:r>
          </a:p>
        </p:txBody>
      </p:sp>
    </p:spTree>
    <p:extLst>
      <p:ext uri="{BB962C8B-B14F-4D97-AF65-F5344CB8AC3E}">
        <p14:creationId xmlns:p14="http://schemas.microsoft.com/office/powerpoint/2010/main" val="1785406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3191" y="181394"/>
            <a:ext cx="7970807" cy="32972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492" y="3353836"/>
            <a:ext cx="8275506" cy="351033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9452" y="181394"/>
            <a:ext cx="446276" cy="313114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1700" dirty="0" smtClean="0"/>
              <a:t>High-Income </a:t>
            </a:r>
            <a:r>
              <a:rPr lang="en-US" sz="1700" smtClean="0"/>
              <a:t>OECD Country</a:t>
            </a:r>
            <a:endParaRPr lang="en-US" sz="1700"/>
          </a:p>
        </p:txBody>
      </p:sp>
      <p:sp>
        <p:nvSpPr>
          <p:cNvPr id="7" name="TextBox 6"/>
          <p:cNvSpPr txBox="1"/>
          <p:nvPr/>
        </p:nvSpPr>
        <p:spPr>
          <a:xfrm>
            <a:off x="389452" y="3353836"/>
            <a:ext cx="446276" cy="326078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1700" dirty="0" smtClean="0"/>
              <a:t>Lower-middle-income Country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874498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407" y="120770"/>
            <a:ext cx="8229600" cy="755526"/>
          </a:xfrm>
        </p:spPr>
        <p:txBody>
          <a:bodyPr/>
          <a:lstStyle/>
          <a:p>
            <a:r>
              <a:rPr lang="en-US" sz="4000" dirty="0" smtClean="0"/>
              <a:t>Employment scenarios </a:t>
            </a:r>
            <a:br>
              <a:rPr lang="en-US" sz="4000" dirty="0" smtClean="0"/>
            </a:br>
            <a:r>
              <a:rPr lang="en-US" sz="4000" dirty="0" smtClean="0"/>
              <a:t>(direct &amp; indirect)</a:t>
            </a:r>
            <a:endParaRPr lang="en-US" sz="4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4327323"/>
              </p:ext>
            </p:extLst>
          </p:nvPr>
        </p:nvGraphicFramePr>
        <p:xfrm>
          <a:off x="5106838" y="2282221"/>
          <a:ext cx="4209690" cy="36872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8921485"/>
              </p:ext>
            </p:extLst>
          </p:nvPr>
        </p:nvGraphicFramePr>
        <p:xfrm>
          <a:off x="1112808" y="2200431"/>
          <a:ext cx="4209690" cy="36872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7" name="Down Arrow 6"/>
          <p:cNvSpPr/>
          <p:nvPr/>
        </p:nvSpPr>
        <p:spPr>
          <a:xfrm>
            <a:off x="0" y="2282222"/>
            <a:ext cx="1345721" cy="3687257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10553" y="2484408"/>
            <a:ext cx="7073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0%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0552" y="3297263"/>
            <a:ext cx="707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30%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9176" y="4072257"/>
            <a:ext cx="707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50%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9176" y="4998039"/>
            <a:ext cx="707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70%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15381" y="1605538"/>
            <a:ext cx="3291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High-Income OECD Country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852543" y="1605538"/>
            <a:ext cx="3291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Lower-Middle-Income Country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104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199" y="1826682"/>
            <a:ext cx="8805333" cy="3972719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Impacts of automation on GDP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643467" y="1510268"/>
            <a:ext cx="386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High-Income OECD Country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096934" y="1510268"/>
            <a:ext cx="386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Lower-Middle-Income Country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390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CCSI PPT template">
  <a:themeElements>
    <a:clrScheme name="Custom 38">
      <a:dk1>
        <a:sysClr val="windowText" lastClr="000000"/>
      </a:dk1>
      <a:lt1>
        <a:srgbClr val="FFFFFF"/>
      </a:lt1>
      <a:dk2>
        <a:srgbClr val="465466"/>
      </a:dk2>
      <a:lt2>
        <a:srgbClr val="BBD7F8"/>
      </a:lt2>
      <a:accent1>
        <a:srgbClr val="FF9900"/>
      </a:accent1>
      <a:accent2>
        <a:srgbClr val="FF6600"/>
      </a:accent2>
      <a:accent3>
        <a:srgbClr val="3366CC"/>
      </a:accent3>
      <a:accent4>
        <a:srgbClr val="00CCCC"/>
      </a:accent4>
      <a:accent5>
        <a:srgbClr val="339900"/>
      </a:accent5>
      <a:accent6>
        <a:srgbClr val="006600"/>
      </a:accent6>
      <a:hlink>
        <a:srgbClr val="00B0F0"/>
      </a:hlink>
      <a:folHlink>
        <a:srgbClr val="0070C0"/>
      </a:folHlink>
    </a:clrScheme>
    <a:fontScheme name="Genesis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Genesis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00000"/>
                <a:greenMod val="110000"/>
              </a:schemeClr>
            </a:gs>
            <a:gs pos="75000">
              <a:schemeClr val="phClr">
                <a:tint val="40000"/>
                <a:satMod val="150000"/>
                <a:redMod val="100000"/>
                <a:blueMod val="100000"/>
              </a:schemeClr>
            </a:gs>
            <a:gs pos="100000">
              <a:schemeClr val="phClr">
                <a:tint val="60000"/>
                <a:satMod val="120000"/>
                <a:redMod val="100000"/>
                <a:blueMod val="100000"/>
              </a:schemeClr>
            </a:gs>
          </a:gsLst>
          <a:path path="circle">
            <a:fillToRect l="25000" t="25000" r="5000" b="5000"/>
          </a:path>
        </a:gradFill>
        <a:gradFill rotWithShape="1">
          <a:gsLst>
            <a:gs pos="0">
              <a:schemeClr val="phClr">
                <a:tint val="50000"/>
                <a:shade val="100000"/>
                <a:alpha val="100000"/>
                <a:satMod val="150000"/>
              </a:schemeClr>
            </a:gs>
            <a:gs pos="40000">
              <a:schemeClr val="phClr">
                <a:tint val="70000"/>
                <a:shade val="100000"/>
                <a:alpha val="100000"/>
                <a:satMod val="150000"/>
              </a:schemeClr>
            </a:gs>
            <a:gs pos="100000">
              <a:schemeClr val="phClr">
                <a:shade val="90000"/>
                <a:satMod val="11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11400000" sx="102000" sy="101000" algn="tl" rotWithShape="0">
              <a:srgbClr val="000000">
                <a:alpha val="35000"/>
              </a:srgbClr>
            </a:outerShdw>
          </a:effectLst>
          <a:scene3d>
            <a:camera prst="perspectiveFront" fov="4800000"/>
            <a:lightRig rig="morning" dir="tl"/>
          </a:scene3d>
          <a:sp3d prstMaterial="softmetal">
            <a:bevelT w="0" h="0"/>
          </a:sp3d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reflection blurRad="101600" stA="40000" endPos="50000" dist="63500" dir="5400000" fadeDir="7200000" sy="-100000" kx="300000" rotWithShape="0"/>
          </a:effectLst>
          <a:scene3d>
            <a:camera prst="orthographicFront">
              <a:rot lat="0" lon="0" rev="0"/>
            </a:camera>
            <a:lightRig rig="chilly" dir="tr">
              <a:rot lat="0" lon="0" rev="1200000"/>
            </a:lightRig>
          </a:scene3d>
          <a:sp3d prstMaterial="plastic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1"/>
          <a:stretch/>
        </a:blipFill>
        <a:blipFill rotWithShape="1">
          <a:blip xmlns:r="http://schemas.openxmlformats.org/officeDocument/2006/relationships" r:embed="rId2"/>
          <a:stretch/>
        </a:blipFill>
        <a:blipFill rotWithShape="1">
          <a:blip xmlns:r="http://schemas.openxmlformats.org/officeDocument/2006/relationships" r:embed="rId3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CCSI PPT template.potx</Template>
  <TotalTime>9801</TotalTime>
  <Words>299</Words>
  <Application>Microsoft Macintosh PowerPoint</Application>
  <PresentationFormat>On-screen Show (4:3)</PresentationFormat>
  <Paragraphs>82</Paragraphs>
  <Slides>14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Calibri</vt:lpstr>
      <vt:lpstr>Calisto MT</vt:lpstr>
      <vt:lpstr>Wingdings</vt:lpstr>
      <vt:lpstr>CCSI PPT template</vt:lpstr>
      <vt:lpstr>Mining a Mirage</vt:lpstr>
      <vt:lpstr>2 separate discussions around mining </vt:lpstr>
      <vt:lpstr>Shared value paradigm</vt:lpstr>
      <vt:lpstr>Past and anticipated productivity gains</vt:lpstr>
      <vt:lpstr>Potential impacts of technology on employment</vt:lpstr>
      <vt:lpstr>What will determine technology role-out?</vt:lpstr>
      <vt:lpstr>PowerPoint Presentation</vt:lpstr>
      <vt:lpstr>Employment scenarios  (direct &amp; indirect)</vt:lpstr>
      <vt:lpstr>Impacts of automation on GDP</vt:lpstr>
      <vt:lpstr>GDP impacts with multipliers</vt:lpstr>
      <vt:lpstr>Impacts of automation on revenues</vt:lpstr>
      <vt:lpstr>Conclusions</vt:lpstr>
      <vt:lpstr>Will technology change lead to a reweighting of the shared-value paradigm?</vt:lpstr>
      <vt:lpstr>Thank You!</vt:lpstr>
    </vt:vector>
  </TitlesOfParts>
  <Company>Columbia Law School</Company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Lise Johnson</dc:creator>
  <cp:lastModifiedBy>Nicolas Maennling</cp:lastModifiedBy>
  <cp:revision>132</cp:revision>
  <cp:lastPrinted>2016-09-21T03:05:45Z</cp:lastPrinted>
  <dcterms:created xsi:type="dcterms:W3CDTF">2013-08-26T10:40:19Z</dcterms:created>
  <dcterms:modified xsi:type="dcterms:W3CDTF">2016-09-21T11:35:04Z</dcterms:modified>
</cp:coreProperties>
</file>